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8" r:id="rId2"/>
    <p:sldId id="257" r:id="rId3"/>
    <p:sldId id="258" r:id="rId4"/>
    <p:sldId id="297" r:id="rId5"/>
    <p:sldId id="261" r:id="rId6"/>
    <p:sldId id="262" r:id="rId7"/>
    <p:sldId id="263" r:id="rId8"/>
    <p:sldId id="264" r:id="rId9"/>
    <p:sldId id="266" r:id="rId10"/>
    <p:sldId id="269" r:id="rId11"/>
    <p:sldId id="309" r:id="rId12"/>
    <p:sldId id="270" r:id="rId13"/>
    <p:sldId id="271" r:id="rId14"/>
    <p:sldId id="272" r:id="rId15"/>
    <p:sldId id="303" r:id="rId16"/>
    <p:sldId id="304" r:id="rId17"/>
    <p:sldId id="273" r:id="rId18"/>
    <p:sldId id="274" r:id="rId19"/>
    <p:sldId id="275" r:id="rId20"/>
    <p:sldId id="298" r:id="rId21"/>
    <p:sldId id="299" r:id="rId22"/>
    <p:sldId id="305" r:id="rId23"/>
    <p:sldId id="277" r:id="rId24"/>
    <p:sldId id="278" r:id="rId25"/>
    <p:sldId id="306" r:id="rId26"/>
    <p:sldId id="279" r:id="rId27"/>
    <p:sldId id="280" r:id="rId28"/>
    <p:sldId id="281" r:id="rId29"/>
    <p:sldId id="302" r:id="rId30"/>
    <p:sldId id="286" r:id="rId31"/>
    <p:sldId id="287" r:id="rId32"/>
    <p:sldId id="300" r:id="rId33"/>
    <p:sldId id="301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FE66DA3-7DC5-4C89-A358-B30107C616EF}" type="datetimeFigureOut">
              <a:rPr lang="pt-BR" smtClean="0"/>
              <a:pPr/>
              <a:t>14/1/2013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91A7F1B-7380-4AE8-A2C6-3A984F596EE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66DA3-7DC5-4C89-A358-B30107C616EF}" type="datetimeFigureOut">
              <a:rPr lang="pt-BR" smtClean="0"/>
              <a:pPr/>
              <a:t>14/1/2013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A7F1B-7380-4AE8-A2C6-3A984F596EE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66DA3-7DC5-4C89-A358-B30107C616EF}" type="datetimeFigureOut">
              <a:rPr lang="pt-BR" smtClean="0"/>
              <a:pPr/>
              <a:t>14/1/2013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A7F1B-7380-4AE8-A2C6-3A984F596EE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FE66DA3-7DC5-4C89-A358-B30107C616EF}" type="datetimeFigureOut">
              <a:rPr lang="pt-BR" smtClean="0"/>
              <a:pPr/>
              <a:t>14/1/2013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91A7F1B-7380-4AE8-A2C6-3A984F596EE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FE66DA3-7DC5-4C89-A358-B30107C616EF}" type="datetimeFigureOut">
              <a:rPr lang="pt-BR" smtClean="0"/>
              <a:pPr/>
              <a:t>14/1/2013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91A7F1B-7380-4AE8-A2C6-3A984F596EE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66DA3-7DC5-4C89-A358-B30107C616EF}" type="datetimeFigureOut">
              <a:rPr lang="pt-BR" smtClean="0"/>
              <a:pPr/>
              <a:t>14/1/2013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A7F1B-7380-4AE8-A2C6-3A984F596EE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66DA3-7DC5-4C89-A358-B30107C616EF}" type="datetimeFigureOut">
              <a:rPr lang="pt-BR" smtClean="0"/>
              <a:pPr/>
              <a:t>14/1/2013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A7F1B-7380-4AE8-A2C6-3A984F596EE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E66DA3-7DC5-4C89-A358-B30107C616EF}" type="datetimeFigureOut">
              <a:rPr lang="pt-BR" smtClean="0"/>
              <a:pPr/>
              <a:t>14/1/2013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91A7F1B-7380-4AE8-A2C6-3A984F596EE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66DA3-7DC5-4C89-A358-B30107C616EF}" type="datetimeFigureOut">
              <a:rPr lang="pt-BR" smtClean="0"/>
              <a:pPr/>
              <a:t>14/1/2013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A7F1B-7380-4AE8-A2C6-3A984F596EE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FE66DA3-7DC5-4C89-A358-B30107C616EF}" type="datetimeFigureOut">
              <a:rPr lang="pt-BR" smtClean="0"/>
              <a:pPr/>
              <a:t>14/1/2013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91A7F1B-7380-4AE8-A2C6-3A984F596EE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E66DA3-7DC5-4C89-A358-B30107C616EF}" type="datetimeFigureOut">
              <a:rPr lang="pt-BR" smtClean="0"/>
              <a:pPr/>
              <a:t>14/1/2013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91A7F1B-7380-4AE8-A2C6-3A984F596EE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FE66DA3-7DC5-4C89-A358-B30107C616EF}" type="datetimeFigureOut">
              <a:rPr lang="pt-BR" smtClean="0"/>
              <a:pPr/>
              <a:t>14/1/2013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91A7F1B-7380-4AE8-A2C6-3A984F596EE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88590" y="2420888"/>
            <a:ext cx="7447906" cy="1828800"/>
          </a:xfrm>
        </p:spPr>
        <p:txBody>
          <a:bodyPr>
            <a:noAutofit/>
          </a:bodyPr>
          <a:lstStyle/>
          <a:p>
            <a:pPr algn="r"/>
            <a:r>
              <a:rPr lang="pt-BR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</a:rPr>
              <a:t>Ajuste a Valor </a:t>
            </a:r>
            <a:r>
              <a:rPr lang="pt-BR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</a:rPr>
              <a:t>Presente</a:t>
            </a:r>
            <a:br>
              <a:rPr lang="pt-BR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</a:rPr>
            </a:br>
            <a:r>
              <a:rPr lang="pt-BR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</a:rPr>
              <a:t/>
            </a:r>
            <a:br>
              <a:rPr lang="pt-BR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</a:rPr>
            </a:br>
            <a:r>
              <a:rPr lang="pt-BR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</a:rPr>
              <a:t>Contabilidade Societária 1</a:t>
            </a:r>
            <a:br>
              <a:rPr lang="pt-BR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</a:rPr>
            </a:br>
            <a:r>
              <a:rPr lang="pt-BR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</a:rPr>
              <a:t>Prof. Umbelina </a:t>
            </a:r>
            <a:r>
              <a:rPr lang="pt-BR" sz="28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</a:rPr>
              <a:t>Lagioia</a:t>
            </a:r>
            <a:r>
              <a:rPr lang="pt-BR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</a:rPr>
              <a:t/>
            </a:r>
            <a:br>
              <a:rPr lang="pt-BR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</a:rPr>
            </a:br>
            <a:r>
              <a:rPr lang="pt-BR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</a:rPr>
              <a:t>Departamento de Ciências Contábeis </a:t>
            </a:r>
            <a:br>
              <a:rPr lang="pt-BR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</a:rPr>
            </a:br>
            <a:endParaRPr lang="pt-BR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>
          <a:xfrm>
            <a:off x="428596" y="1984248"/>
            <a:ext cx="7858180" cy="4873752"/>
          </a:xfrm>
        </p:spPr>
        <p:txBody>
          <a:bodyPr>
            <a:noAutofit/>
          </a:bodyPr>
          <a:lstStyle/>
          <a:p>
            <a:pPr lvl="0">
              <a:spcBef>
                <a:spcPts val="1000"/>
              </a:spcBef>
              <a:spcAft>
                <a:spcPts val="1000"/>
              </a:spcAft>
            </a:pPr>
            <a:r>
              <a:rPr lang="pt-BR" sz="3200" dirty="0" smtClean="0"/>
              <a:t>Não estão sujeitos a ajuste a valor presente os realizáveis e exigíveis com condições de impossibilidade ou extrema dificuldade de determinação de data de seu vencimento ou efetiva realização e aproveitamento seus. </a:t>
            </a:r>
          </a:p>
        </p:txBody>
      </p:sp>
      <p:sp>
        <p:nvSpPr>
          <p:cNvPr id="7" name="Retângulo de cantos arredondados 6"/>
          <p:cNvSpPr/>
          <p:nvPr/>
        </p:nvSpPr>
        <p:spPr>
          <a:xfrm>
            <a:off x="8072462" y="5143512"/>
            <a:ext cx="642942" cy="150019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537654" y="300022"/>
            <a:ext cx="8786874" cy="9144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>
              <a:spcBef>
                <a:spcPct val="0"/>
              </a:spcBef>
            </a:pPr>
            <a:r>
              <a:rPr lang="pt-BR" sz="3000" b="1" cap="small" dirty="0" smtClean="0">
                <a:latin typeface="+mj-lt"/>
                <a:ea typeface="+mj-ea"/>
                <a:cs typeface="+mj-cs"/>
              </a:rPr>
              <a:t>Exceção 4</a:t>
            </a:r>
            <a:endParaRPr lang="pt-BR" sz="3000" b="1" cap="small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>
          <a:xfrm>
            <a:off x="323528" y="1484784"/>
            <a:ext cx="7467600" cy="4873752"/>
          </a:xfrm>
        </p:spPr>
        <p:txBody>
          <a:bodyPr>
            <a:normAutofit/>
          </a:bodyPr>
          <a:lstStyle/>
          <a:p>
            <a:r>
              <a:rPr lang="pt-BR" sz="2800" dirty="0" smtClean="0"/>
              <a:t>Transação de venda com vencimentos em 30, 60 ou 90 dias – prazos normalmente aplicados pela entidade.</a:t>
            </a:r>
          </a:p>
          <a:p>
            <a:endParaRPr lang="pt-BR" sz="2800" dirty="0" smtClean="0"/>
          </a:p>
          <a:p>
            <a:endParaRPr lang="pt-BR" sz="2800" dirty="0" smtClean="0"/>
          </a:p>
          <a:p>
            <a:r>
              <a:rPr lang="pt-BR" sz="2800" dirty="0" smtClean="0"/>
              <a:t>O AVP é aplicável para operações que possam ser consideradas</a:t>
            </a:r>
            <a:r>
              <a:rPr lang="pt-BR" sz="2800" dirty="0" smtClean="0">
                <a:solidFill>
                  <a:srgbClr val="FF0000"/>
                </a:solidFill>
              </a:rPr>
              <a:t> como atividades de financiamento e não para operações que são liquidadas em curto espaço de tempo, cujo efeito não seja material.</a:t>
            </a:r>
            <a:endParaRPr lang="pt-BR" sz="2800" dirty="0">
              <a:solidFill>
                <a:srgbClr val="FF0000"/>
              </a:solidFill>
            </a:endParaRPr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537654" y="300022"/>
            <a:ext cx="8786874" cy="9144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>
              <a:spcBef>
                <a:spcPct val="0"/>
              </a:spcBef>
            </a:pPr>
            <a:r>
              <a:rPr lang="pt-BR" sz="3000" b="1" cap="small" dirty="0" smtClean="0">
                <a:latin typeface="+mj-lt"/>
                <a:ea typeface="+mj-ea"/>
                <a:cs typeface="+mj-cs"/>
              </a:rPr>
              <a:t>Exceção 5</a:t>
            </a:r>
            <a:endParaRPr lang="pt-BR" sz="3000" b="1" cap="small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8072462" y="5143512"/>
            <a:ext cx="642942" cy="150019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214282" y="300022"/>
            <a:ext cx="8462174" cy="9144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r>
              <a:rPr lang="pt-BR" sz="2400" b="1" dirty="0" smtClean="0"/>
              <a:t>CONTABILIZAÇÃO DO RESULTADO ADVINDO DO AJUSTE A VALOR PRESENTE</a:t>
            </a:r>
            <a:endParaRPr lang="pt-BR" sz="2400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>
          <a:xfrm>
            <a:off x="457200" y="1769958"/>
            <a:ext cx="8115328" cy="4873752"/>
          </a:xfrm>
        </p:spPr>
        <p:txBody>
          <a:bodyPr>
            <a:noAutofit/>
          </a:bodyPr>
          <a:lstStyle/>
          <a:p>
            <a:pPr lvl="0"/>
            <a:r>
              <a:rPr lang="pt-BR" sz="2800" dirty="0" smtClean="0"/>
              <a:t>Outra questão relevante diz respeito à forma pela qual devem ser alocados em resultado os descontos advindos do ajuste a valor presente de ativos e passivos (juros). </a:t>
            </a:r>
          </a:p>
          <a:p>
            <a:pPr lvl="0"/>
            <a:endParaRPr lang="pt-BR" sz="2800" dirty="0" smtClean="0"/>
          </a:p>
          <a:p>
            <a:pPr lvl="0"/>
            <a:r>
              <a:rPr lang="pt-BR" sz="2800" dirty="0" smtClean="0"/>
              <a:t>A abordagem corrente deve ser eleita como método de alocação de descontos por apresentar uma informação de qualidade a um custo desprezível para sua obtenção. </a:t>
            </a:r>
          </a:p>
          <a:p>
            <a:pPr lvl="0"/>
            <a:endParaRPr lang="pt-BR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>
          <a:xfrm>
            <a:off x="714348" y="1571612"/>
            <a:ext cx="7467600" cy="292895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 algn="ctr"/>
            <a:endParaRPr lang="pt-BR" b="1" dirty="0" smtClean="0"/>
          </a:p>
          <a:p>
            <a:pPr marL="0" lvl="0" indent="0" algn="ctr">
              <a:buNone/>
            </a:pPr>
            <a:r>
              <a:rPr lang="pt-BR" b="1" dirty="0" smtClean="0"/>
              <a:t>Por essa sistemática, vale dizer, deve ser utilizada para desconto a taxa contratual ou implícita (para o caso de fluxos de caixa não contratuais) e, uma vez aplicada, deve ser adotada consistentemente até a realização do ativo ou liquidação do passivo.</a:t>
            </a:r>
          </a:p>
          <a:p>
            <a:pPr lvl="0" algn="ctr"/>
            <a:endParaRPr lang="pt-BR" b="1" dirty="0"/>
          </a:p>
        </p:txBody>
      </p:sp>
      <p:sp>
        <p:nvSpPr>
          <p:cNvPr id="7" name="Retângulo de cantos arredondados 6"/>
          <p:cNvSpPr/>
          <p:nvPr/>
        </p:nvSpPr>
        <p:spPr>
          <a:xfrm>
            <a:off x="8072462" y="5143512"/>
            <a:ext cx="642942" cy="150019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7829576" cy="5902472"/>
          </a:xfrm>
        </p:spPr>
        <p:txBody>
          <a:bodyPr>
            <a:noAutofit/>
          </a:bodyPr>
          <a:lstStyle/>
          <a:p>
            <a:pPr lvl="0"/>
            <a:r>
              <a:rPr lang="pt-BR" sz="2800" dirty="0" smtClean="0"/>
              <a:t>As taxas de desconto a serem utilizadas devem ser as que mais se coadunam com o </a:t>
            </a:r>
            <a:r>
              <a:rPr lang="pt-BR" sz="2800" dirty="0" smtClean="0">
                <a:solidFill>
                  <a:srgbClr val="FF0000"/>
                </a:solidFill>
              </a:rPr>
              <a:t>risco da entidade envolvida na data inicial do contrato</a:t>
            </a:r>
            <a:r>
              <a:rPr lang="pt-BR" sz="2800" dirty="0" smtClean="0"/>
              <a:t>. </a:t>
            </a:r>
          </a:p>
          <a:p>
            <a:pPr lvl="0"/>
            <a:endParaRPr lang="pt-BR" sz="2800" dirty="0" smtClean="0"/>
          </a:p>
          <a:p>
            <a:pPr lvl="0"/>
            <a:r>
              <a:rPr lang="pt-BR" sz="2800" dirty="0" smtClean="0"/>
              <a:t>Todo o esforço deve ser desenvolvido na sua determinação. E, fixadas essa taxa, elas não mais mudam com o decorrer do tempo. </a:t>
            </a:r>
          </a:p>
          <a:p>
            <a:pPr lvl="0">
              <a:buNone/>
            </a:pPr>
            <a:endParaRPr lang="pt-BR" sz="2800" dirty="0" smtClean="0"/>
          </a:p>
        </p:txBody>
      </p:sp>
      <p:sp>
        <p:nvSpPr>
          <p:cNvPr id="7" name="Retângulo de cantos arredondados 6"/>
          <p:cNvSpPr/>
          <p:nvPr/>
        </p:nvSpPr>
        <p:spPr>
          <a:xfrm>
            <a:off x="8072462" y="5143512"/>
            <a:ext cx="642942" cy="150019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Exemplos Aplicados</a:t>
            </a:r>
            <a:endParaRPr lang="pt-B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Exemplo 1 </a:t>
            </a:r>
            <a:endParaRPr lang="pt-B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8072462" y="5143512"/>
            <a:ext cx="642942" cy="150019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>
          <a:xfrm>
            <a:off x="323528" y="404664"/>
            <a:ext cx="8352928" cy="5904656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pt-BR" sz="2300" dirty="0" smtClean="0"/>
              <a:t>A entidade efetua uma venda a prazo no valor de $ 10.000 mil para receber o valor em parcela única, com vencimento em cinco anos.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pt-BR" sz="2300" dirty="0" smtClean="0"/>
              <a:t> Caso a venda fosse efetuada à vista, de acordo com opção disponível, o valor da venda teria sido de $ 6.210 mil, o que equivale a um custo financeiro anual de 10%. 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pt-BR" sz="2300" dirty="0" smtClean="0"/>
              <a:t>Verifica-se que essa taxa é igual à taxa de mercado, na data da transação. 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pt-BR" sz="2300" dirty="0" smtClean="0"/>
              <a:t>No primeiro momento, a transação deve ser contabilizada considerando o seu valor presente, cujo montante de $ 6.210 mil é registrado </a:t>
            </a:r>
            <a:r>
              <a:rPr lang="pt-BR" sz="2300" dirty="0" smtClean="0">
                <a:solidFill>
                  <a:srgbClr val="FF0000"/>
                </a:solidFill>
              </a:rPr>
              <a:t>como contas a receber, em contrapartida de receita de vendas pelo mesmo montante</a:t>
            </a:r>
            <a:r>
              <a:rPr lang="pt-BR" sz="2300" dirty="0" smtClean="0"/>
              <a:t>. 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pt-BR" sz="2300" dirty="0" smtClean="0"/>
              <a:t>Nota-se que, nesse primeiro momento, o valor presente da transação é equivalente a seu valor de mercado ou valor justo (</a:t>
            </a:r>
            <a:r>
              <a:rPr lang="pt-BR" sz="2300" dirty="0" err="1" smtClean="0"/>
              <a:t>fair</a:t>
            </a:r>
            <a:r>
              <a:rPr lang="pt-BR" sz="2300" dirty="0" smtClean="0"/>
              <a:t> </a:t>
            </a:r>
            <a:r>
              <a:rPr lang="pt-BR" sz="2300" dirty="0" err="1" smtClean="0"/>
              <a:t>value</a:t>
            </a:r>
            <a:r>
              <a:rPr lang="pt-BR" sz="2300" dirty="0" smtClean="0"/>
              <a:t>). </a:t>
            </a:r>
            <a:endParaRPr lang="pt-BR" sz="23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>
          <a:xfrm>
            <a:off x="457200" y="714356"/>
            <a:ext cx="8115328" cy="5759596"/>
          </a:xfrm>
        </p:spPr>
        <p:txBody>
          <a:bodyPr>
            <a:noAutofit/>
          </a:bodyPr>
          <a:lstStyle/>
          <a:p>
            <a:r>
              <a:rPr lang="pt-BR" dirty="0" smtClean="0"/>
              <a:t>No caso de aplicação da técnica de ajuste a valor presente, passado o primeiro ano, o </a:t>
            </a:r>
            <a:r>
              <a:rPr lang="pt-BR" dirty="0" smtClean="0">
                <a:solidFill>
                  <a:srgbClr val="FF0000"/>
                </a:solidFill>
              </a:rPr>
              <a:t>reconhecimento da receita financeira deve respeitar a taxa de juros da transação na data de sua origem (ou seja, 10% ao ano), independentemente da taxa de juros de mercado em períodos subseqüentes. </a:t>
            </a:r>
          </a:p>
          <a:p>
            <a:endParaRPr lang="pt-BR" dirty="0" smtClean="0"/>
          </a:p>
          <a:p>
            <a:r>
              <a:rPr lang="pt-BR" dirty="0" smtClean="0"/>
              <a:t>Assim, depois de um ano, o valor das contas a receber, para fins de registros contábeis, será de $ 6.830 mil, independentemente de variações da taxa de juros no mercado. </a:t>
            </a:r>
          </a:p>
          <a:p>
            <a:endParaRPr lang="pt-BR" dirty="0" smtClean="0"/>
          </a:p>
          <a:p>
            <a:r>
              <a:rPr lang="pt-BR" dirty="0" smtClean="0"/>
              <a:t>Ao fim de cada um dos cinco exercícios, a contabilidade deverá refletir os seguintes efeitos: </a:t>
            </a:r>
            <a:endParaRPr lang="pt-BR" dirty="0"/>
          </a:p>
        </p:txBody>
      </p:sp>
      <p:sp>
        <p:nvSpPr>
          <p:cNvPr id="7" name="Retângulo de cantos arredondados 6"/>
          <p:cNvSpPr/>
          <p:nvPr/>
        </p:nvSpPr>
        <p:spPr>
          <a:xfrm>
            <a:off x="8072462" y="5143512"/>
            <a:ext cx="642942" cy="150019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6594" name="Imagem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961" y="1484784"/>
            <a:ext cx="8574655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2286000" y="1772816"/>
            <a:ext cx="6534472" cy="3245746"/>
          </a:xfrm>
        </p:spPr>
        <p:txBody>
          <a:bodyPr>
            <a:normAutofit/>
          </a:bodyPr>
          <a:lstStyle/>
          <a:p>
            <a:r>
              <a:rPr lang="pt-BR" dirty="0" smtClean="0"/>
              <a:t>PRONUNCIAMENTO TÉCNICO CPC 12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Ajuste a Valor Presente</a:t>
            </a:r>
            <a:endParaRPr lang="pt-B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Lançamentos Contábeis</a:t>
            </a:r>
            <a:br>
              <a:rPr lang="pt-BR" dirty="0" smtClean="0"/>
            </a:br>
            <a:r>
              <a:rPr lang="pt-BR" dirty="0" smtClean="0"/>
              <a:t>Opção 1: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</p:nvPr>
        </p:nvGraphicFramePr>
        <p:xfrm>
          <a:off x="539552" y="2148083"/>
          <a:ext cx="6984776" cy="1784973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104456"/>
                <a:gridCol w="2880320"/>
              </a:tblGrid>
              <a:tr h="594991">
                <a:tc>
                  <a:txBody>
                    <a:bodyPr/>
                    <a:lstStyle/>
                    <a:p>
                      <a:r>
                        <a:rPr lang="pt-BR" sz="2800" b="0" dirty="0" smtClean="0"/>
                        <a:t>D – Clientes</a:t>
                      </a:r>
                      <a:endParaRPr lang="pt-BR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800" b="0" dirty="0" smtClean="0"/>
                        <a:t>10.000</a:t>
                      </a:r>
                      <a:endParaRPr lang="pt-BR" sz="2800" b="0" dirty="0"/>
                    </a:p>
                  </a:txBody>
                  <a:tcPr/>
                </a:tc>
              </a:tr>
              <a:tr h="594991">
                <a:tc>
                  <a:txBody>
                    <a:bodyPr/>
                    <a:lstStyle/>
                    <a:p>
                      <a:r>
                        <a:rPr lang="pt-BR" sz="2800" dirty="0" smtClean="0"/>
                        <a:t>C – Juros a apropriar</a:t>
                      </a:r>
                      <a:endParaRPr lang="pt-B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800" dirty="0" smtClean="0"/>
                        <a:t>(3.790)</a:t>
                      </a:r>
                      <a:endParaRPr lang="pt-BR" sz="2800" dirty="0"/>
                    </a:p>
                  </a:txBody>
                  <a:tcPr/>
                </a:tc>
              </a:tr>
              <a:tr h="5949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dirty="0" smtClean="0"/>
                        <a:t>C – Receita</a:t>
                      </a:r>
                      <a:endParaRPr lang="pt-B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800" dirty="0" smtClean="0"/>
                        <a:t>6.210</a:t>
                      </a:r>
                      <a:endParaRPr lang="pt-BR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Espaço Reservado para Conteúdo 3"/>
          <p:cNvGraphicFramePr>
            <a:graphicFrameLocks/>
          </p:cNvGraphicFramePr>
          <p:nvPr/>
        </p:nvGraphicFramePr>
        <p:xfrm>
          <a:off x="539552" y="4615282"/>
          <a:ext cx="6984776" cy="118998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104456"/>
                <a:gridCol w="2880320"/>
              </a:tblGrid>
              <a:tr h="594991">
                <a:tc>
                  <a:txBody>
                    <a:bodyPr/>
                    <a:lstStyle/>
                    <a:p>
                      <a:r>
                        <a:rPr lang="pt-BR" sz="2800" b="0" dirty="0" smtClean="0"/>
                        <a:t>D – Juros a apropriar</a:t>
                      </a:r>
                      <a:endParaRPr lang="pt-BR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800" b="0" dirty="0" smtClean="0"/>
                        <a:t>620</a:t>
                      </a:r>
                      <a:endParaRPr lang="pt-BR" sz="2800" b="0" dirty="0"/>
                    </a:p>
                  </a:txBody>
                  <a:tcPr/>
                </a:tc>
              </a:tr>
              <a:tr h="594991">
                <a:tc>
                  <a:txBody>
                    <a:bodyPr/>
                    <a:lstStyle/>
                    <a:p>
                      <a:r>
                        <a:rPr lang="pt-BR" sz="2800" dirty="0" smtClean="0"/>
                        <a:t>C – Receita</a:t>
                      </a:r>
                      <a:r>
                        <a:rPr lang="pt-BR" sz="2800" baseline="0" dirty="0" smtClean="0"/>
                        <a:t> Financeira</a:t>
                      </a:r>
                      <a:endParaRPr lang="pt-B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800" dirty="0" smtClean="0"/>
                        <a:t>620</a:t>
                      </a:r>
                      <a:endParaRPr lang="pt-BR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Lançamentos Contábeis</a:t>
            </a:r>
            <a:br>
              <a:rPr lang="pt-BR" dirty="0" smtClean="0"/>
            </a:br>
            <a:r>
              <a:rPr lang="pt-BR" dirty="0" smtClean="0"/>
              <a:t>Opção 2: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</p:nvPr>
        </p:nvGraphicFramePr>
        <p:xfrm>
          <a:off x="539552" y="2148083"/>
          <a:ext cx="6984776" cy="118998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104456"/>
                <a:gridCol w="2880320"/>
              </a:tblGrid>
              <a:tr h="594991">
                <a:tc>
                  <a:txBody>
                    <a:bodyPr/>
                    <a:lstStyle/>
                    <a:p>
                      <a:r>
                        <a:rPr lang="pt-BR" sz="2800" b="0" dirty="0" smtClean="0"/>
                        <a:t>D – Clientes</a:t>
                      </a:r>
                      <a:endParaRPr lang="pt-BR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800" b="0" dirty="0" smtClean="0"/>
                        <a:t>6.210</a:t>
                      </a:r>
                      <a:endParaRPr lang="pt-BR" sz="2800" b="0" dirty="0"/>
                    </a:p>
                  </a:txBody>
                  <a:tcPr/>
                </a:tc>
              </a:tr>
              <a:tr h="5949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dirty="0" smtClean="0"/>
                        <a:t>C – Receita</a:t>
                      </a:r>
                      <a:endParaRPr lang="pt-B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800" dirty="0" smtClean="0"/>
                        <a:t>6.210</a:t>
                      </a:r>
                      <a:endParaRPr lang="pt-BR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Espaço Reservado para Conteúdo 3"/>
          <p:cNvGraphicFramePr>
            <a:graphicFrameLocks/>
          </p:cNvGraphicFramePr>
          <p:nvPr/>
        </p:nvGraphicFramePr>
        <p:xfrm>
          <a:off x="539552" y="4615282"/>
          <a:ext cx="6984776" cy="118998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104456"/>
                <a:gridCol w="2880320"/>
              </a:tblGrid>
              <a:tr h="594991">
                <a:tc>
                  <a:txBody>
                    <a:bodyPr/>
                    <a:lstStyle/>
                    <a:p>
                      <a:r>
                        <a:rPr lang="pt-BR" sz="2800" b="0" dirty="0" smtClean="0"/>
                        <a:t>D – Clientes</a:t>
                      </a:r>
                      <a:endParaRPr lang="pt-BR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800" b="0" dirty="0" smtClean="0"/>
                        <a:t>620</a:t>
                      </a:r>
                      <a:endParaRPr lang="pt-BR" sz="2800" b="0" dirty="0"/>
                    </a:p>
                  </a:txBody>
                  <a:tcPr/>
                </a:tc>
              </a:tr>
              <a:tr h="594991">
                <a:tc>
                  <a:txBody>
                    <a:bodyPr/>
                    <a:lstStyle/>
                    <a:p>
                      <a:r>
                        <a:rPr lang="pt-BR" sz="2800" dirty="0" smtClean="0"/>
                        <a:t>C – Receita</a:t>
                      </a:r>
                      <a:r>
                        <a:rPr lang="pt-BR" sz="2800" baseline="0" dirty="0" smtClean="0"/>
                        <a:t> Financeira</a:t>
                      </a:r>
                      <a:endParaRPr lang="pt-B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800" dirty="0" smtClean="0"/>
                        <a:t>620</a:t>
                      </a:r>
                      <a:endParaRPr lang="pt-BR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Exemplo 2 </a:t>
            </a:r>
            <a:endParaRPr lang="pt-B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8072462" y="5143512"/>
            <a:ext cx="642942" cy="150019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>
          <a:xfrm>
            <a:off x="285720" y="456056"/>
            <a:ext cx="8390736" cy="5853264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pt-BR" sz="2600" dirty="0" smtClean="0"/>
              <a:t>Uma entidade apresenta as seguintes operações: </a:t>
            </a:r>
          </a:p>
          <a:p>
            <a:pPr lvl="0">
              <a:spcBef>
                <a:spcPts val="1200"/>
              </a:spcBef>
              <a:spcAft>
                <a:spcPts val="600"/>
              </a:spcAft>
            </a:pPr>
            <a:r>
              <a:rPr lang="pt-BR" sz="2600" dirty="0" smtClean="0"/>
              <a:t>Venda com prazo de 12 meses, para a qual a entidade normalmente cobra juros de 10% ao ano, considerando os riscos relacionados com prazos mais elevados.</a:t>
            </a:r>
          </a:p>
          <a:p>
            <a:pPr lvl="0">
              <a:spcBef>
                <a:spcPts val="1200"/>
              </a:spcBef>
              <a:spcAft>
                <a:spcPts val="600"/>
              </a:spcAft>
            </a:pPr>
            <a:r>
              <a:rPr lang="pt-BR" sz="2600" dirty="0" smtClean="0"/>
              <a:t>Venda com prazo de 6 meses, para a qual a entidade cobra juros de 6% ao ano, considerando que o risco é relativamente inferior ao de uma venda com prazo de 12 meses. </a:t>
            </a:r>
          </a:p>
          <a:p>
            <a:pPr lvl="0">
              <a:spcBef>
                <a:spcPts val="1200"/>
              </a:spcBef>
              <a:spcAft>
                <a:spcPts val="600"/>
              </a:spcAft>
            </a:pPr>
            <a:r>
              <a:rPr lang="pt-BR" sz="2600" dirty="0" smtClean="0"/>
              <a:t> Contas a receber oriundas de venda de ativo imobilizado, com garantia real do próprio ativo, com vencimento em um prazo de 18 meses, cuja taxa de juros embutida na operação foi de 5% ao ano.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endParaRPr lang="pt-BR" sz="2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>
          <a:xfrm>
            <a:off x="467544" y="764704"/>
            <a:ext cx="7467600" cy="4873752"/>
          </a:xfrm>
        </p:spPr>
        <p:txBody>
          <a:bodyPr>
            <a:noAutofit/>
          </a:bodyPr>
          <a:lstStyle/>
          <a:p>
            <a:r>
              <a:rPr lang="pt-BR" sz="2800" dirty="0" smtClean="0"/>
              <a:t>Considerando o cenário apresentado, observa-se que, para diferentes situações em uma mesma entidade, a taxa de juros utilizada como base para o cálculo do valor presente pode ser diferente.</a:t>
            </a:r>
            <a:endParaRPr lang="pt-BR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Exemplo 3 </a:t>
            </a:r>
            <a:endParaRPr lang="pt-B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Operação de venda com prazo de seis meses para recebimento, com as seguintes características:</a:t>
            </a:r>
          </a:p>
          <a:p>
            <a:endParaRPr lang="pt-BR" dirty="0" smtClean="0"/>
          </a:p>
          <a:p>
            <a:r>
              <a:rPr lang="pt-BR" dirty="0" smtClean="0"/>
              <a:t>Venda com prazo de seis meses = $ 100, com ICMS de 10% = $ 10 </a:t>
            </a:r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Venda a vista = $ 80, com ICMS de 10% = $ 8</a:t>
            </a:r>
            <a:endParaRPr lang="pt-B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571480"/>
            <a:ext cx="8470088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00034" y="1071546"/>
            <a:ext cx="7786742" cy="4873752"/>
          </a:xfrm>
        </p:spPr>
        <p:txBody>
          <a:bodyPr>
            <a:normAutofit/>
          </a:bodyPr>
          <a:lstStyle/>
          <a:p>
            <a:r>
              <a:rPr lang="pt-BR" sz="3200" dirty="0" smtClean="0"/>
              <a:t>Com o passar do tempo, a diferença ($ 20) entre o valor presente das contas a receber ($ 80) e o valor que será recebido no final de seis meses ($ 100) é apropriada ao resultado do período </a:t>
            </a:r>
            <a:r>
              <a:rPr lang="pt-BR" sz="3200" dirty="0" smtClean="0">
                <a:solidFill>
                  <a:srgbClr val="FF0000"/>
                </a:solidFill>
              </a:rPr>
              <a:t>como receita financeira, utilizando o método da taxa efetiva de juros. </a:t>
            </a:r>
            <a:endParaRPr lang="pt-BR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28596" y="928670"/>
            <a:ext cx="7467600" cy="4873752"/>
          </a:xfrm>
        </p:spPr>
        <p:txBody>
          <a:bodyPr>
            <a:normAutofit/>
          </a:bodyPr>
          <a:lstStyle/>
          <a:p>
            <a:r>
              <a:rPr lang="pt-BR" sz="2800" dirty="0" smtClean="0"/>
              <a:t>Para algumas entidades, a diferença ($20) entre o valor presente das contas a receber ($80) e o valor que será recebido no final de seis meses ($100) </a:t>
            </a:r>
            <a:r>
              <a:rPr lang="pt-BR" sz="2800" dirty="0" smtClean="0">
                <a:solidFill>
                  <a:srgbClr val="FF0000"/>
                </a:solidFill>
              </a:rPr>
              <a:t>poderá ser apropriada como receita financeira comercial</a:t>
            </a:r>
            <a:r>
              <a:rPr lang="pt-BR" sz="2800" dirty="0" smtClean="0"/>
              <a:t>, </a:t>
            </a:r>
            <a:r>
              <a:rPr lang="pt-BR" sz="2800" dirty="0" smtClean="0">
                <a:solidFill>
                  <a:srgbClr val="FF0000"/>
                </a:solidFill>
              </a:rPr>
              <a:t>no mesmo grupo que as receitas de vendas</a:t>
            </a:r>
            <a:r>
              <a:rPr lang="pt-BR" sz="2800" dirty="0" smtClean="0"/>
              <a:t>, em lugar de receita financeira, desde que a entidade demonstre que o financiamento feito a seus clientes faça parte de seus negócios </a:t>
            </a:r>
            <a:endParaRPr lang="pt-BR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214282" y="300022"/>
            <a:ext cx="8786874" cy="9144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r>
              <a:rPr lang="pt-BR" sz="2400" b="1" dirty="0" smtClean="0"/>
              <a:t>INTRODUÇÃO</a:t>
            </a:r>
            <a:endParaRPr lang="pt-BR" sz="2400" dirty="0" smtClean="0"/>
          </a:p>
          <a:p>
            <a:endParaRPr lang="pt-BR" sz="2400" dirty="0" smtClean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>
          <a:xfrm>
            <a:off x="357158" y="1412768"/>
            <a:ext cx="7929618" cy="4873752"/>
          </a:xfrm>
        </p:spPr>
        <p:txBody>
          <a:bodyPr>
            <a:noAutofit/>
          </a:bodyPr>
          <a:lstStyle/>
          <a:p>
            <a:pPr lvl="0"/>
            <a:endParaRPr lang="pt-BR" sz="2800" smtClean="0"/>
          </a:p>
          <a:p>
            <a:pPr lvl="0"/>
            <a:r>
              <a:rPr lang="pt-BR" sz="2800" smtClean="0"/>
              <a:t>Nesse </a:t>
            </a:r>
            <a:r>
              <a:rPr lang="pt-BR" sz="2800" dirty="0" smtClean="0"/>
              <a:t>sentido, no presente Pronunciamento determina-se que a mensuração contábil a valor presente seja aplicada no </a:t>
            </a:r>
            <a:r>
              <a:rPr lang="pt-BR" sz="2800" b="1" u="sng" dirty="0" smtClean="0">
                <a:solidFill>
                  <a:srgbClr val="FF0000"/>
                </a:solidFill>
              </a:rPr>
              <a:t>reconhecimento inicial</a:t>
            </a:r>
            <a:r>
              <a:rPr lang="pt-BR" sz="2800" b="1" dirty="0" smtClean="0">
                <a:solidFill>
                  <a:srgbClr val="FF0000"/>
                </a:solidFill>
              </a:rPr>
              <a:t> </a:t>
            </a:r>
            <a:r>
              <a:rPr lang="pt-BR" sz="2800" b="1" dirty="0" smtClean="0"/>
              <a:t>de ativos e passivos.</a:t>
            </a:r>
          </a:p>
          <a:p>
            <a:pPr lvl="0"/>
            <a:endParaRPr lang="pt-BR" sz="2800" dirty="0" smtClean="0"/>
          </a:p>
          <a:p>
            <a:pPr lvl="0"/>
            <a:endParaRPr lang="pt-BR" sz="2800" dirty="0"/>
          </a:p>
        </p:txBody>
      </p:sp>
      <p:sp>
        <p:nvSpPr>
          <p:cNvPr id="6" name="Retângulo de cantos arredondados 5"/>
          <p:cNvSpPr/>
          <p:nvPr/>
        </p:nvSpPr>
        <p:spPr>
          <a:xfrm>
            <a:off x="8072462" y="5143512"/>
            <a:ext cx="642942" cy="150019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28596" y="1000108"/>
            <a:ext cx="7467600" cy="4873752"/>
          </a:xfrm>
        </p:spPr>
        <p:txBody>
          <a:bodyPr/>
          <a:lstStyle/>
          <a:p>
            <a:r>
              <a:rPr lang="pt-BR" dirty="0" smtClean="0"/>
              <a:t>O quadro a seguir ilustra esses efeitos, </a:t>
            </a:r>
            <a:r>
              <a:rPr lang="pt-BR" u="sng" dirty="0" smtClean="0"/>
              <a:t>depois de decorrido todo o período </a:t>
            </a:r>
            <a:r>
              <a:rPr lang="pt-BR" dirty="0" smtClean="0"/>
              <a:t>desde a venda até o recebimento, com apropriação dos juros no prazo da transação: </a:t>
            </a:r>
            <a:endParaRPr lang="pt-B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7956376" y="5373216"/>
            <a:ext cx="864096" cy="11521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r="54688"/>
          <a:stretch>
            <a:fillRect/>
          </a:stretch>
        </p:blipFill>
        <p:spPr bwMode="auto">
          <a:xfrm>
            <a:off x="1500166" y="479055"/>
            <a:ext cx="5500726" cy="616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28596" y="785794"/>
            <a:ext cx="7467600" cy="350046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	b) No comprador: 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 No lado do comprador, ao contrário do vendedor, a taxa de juros imputada pelos seus fornecedores não é conhecida e a tarefa de determinação de qual taxa utilizar se torna mais complexa, mas deve ser estimada tomando-se por base a carteira de fornecedores como um todo.  </a:t>
            </a:r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9421" y="4280762"/>
            <a:ext cx="8245983" cy="2220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00034" y="1000108"/>
            <a:ext cx="7972452" cy="4873752"/>
          </a:xfrm>
        </p:spPr>
        <p:txBody>
          <a:bodyPr/>
          <a:lstStyle/>
          <a:p>
            <a:r>
              <a:rPr lang="pt-BR" dirty="0" smtClean="0"/>
              <a:t>A diferença ($ 20) </a:t>
            </a:r>
            <a:r>
              <a:rPr lang="pt-BR" dirty="0" smtClean="0">
                <a:solidFill>
                  <a:srgbClr val="FF0000"/>
                </a:solidFill>
              </a:rPr>
              <a:t>entre o valor presente das contas a pagar </a:t>
            </a:r>
            <a:r>
              <a:rPr lang="pt-BR" dirty="0" smtClean="0"/>
              <a:t>($ 80) e o valor que será pago no final de seis meses ($ 100) </a:t>
            </a:r>
            <a:r>
              <a:rPr lang="pt-BR" dirty="0" smtClean="0">
                <a:solidFill>
                  <a:srgbClr val="FF0000"/>
                </a:solidFill>
              </a:rPr>
              <a:t>é apropriada ao resultado do período como despesa financeira, utilizando o método da taxa efetiva de juros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755576" y="3028890"/>
          <a:ext cx="7200802" cy="6480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28686"/>
                <a:gridCol w="1028686"/>
                <a:gridCol w="1028686"/>
                <a:gridCol w="1028686"/>
                <a:gridCol w="1028686"/>
                <a:gridCol w="1028686"/>
                <a:gridCol w="1028686"/>
              </a:tblGrid>
              <a:tr h="648072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13" name="Conector reto 12"/>
          <p:cNvCxnSpPr/>
          <p:nvPr/>
        </p:nvCxnSpPr>
        <p:spPr>
          <a:xfrm rot="5400000">
            <a:off x="323528" y="4109010"/>
            <a:ext cx="864096" cy="0"/>
          </a:xfrm>
          <a:prstGeom prst="line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to 13"/>
          <p:cNvCxnSpPr/>
          <p:nvPr/>
        </p:nvCxnSpPr>
        <p:spPr>
          <a:xfrm rot="5400000" flipH="1" flipV="1">
            <a:off x="7560332" y="3280918"/>
            <a:ext cx="792088" cy="0"/>
          </a:xfrm>
          <a:prstGeom prst="line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ixaDeTexto 15"/>
          <p:cNvSpPr txBox="1"/>
          <p:nvPr/>
        </p:nvSpPr>
        <p:spPr>
          <a:xfrm>
            <a:off x="251520" y="4757082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????</a:t>
            </a:r>
            <a:endParaRPr lang="pt-BR" sz="2000" b="1" dirty="0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>
          <a:xfrm>
            <a:off x="416768" y="188640"/>
            <a:ext cx="7467600" cy="1143000"/>
          </a:xfrm>
        </p:spPr>
        <p:txBody>
          <a:bodyPr>
            <a:normAutofit/>
          </a:bodyPr>
          <a:lstStyle/>
          <a:p>
            <a:r>
              <a:rPr lang="pt-BR" sz="3200" dirty="0" smtClean="0"/>
              <a:t>Fluxo de Caixa</a:t>
            </a:r>
            <a:endParaRPr lang="pt-BR" sz="3200" dirty="0"/>
          </a:p>
        </p:txBody>
      </p:sp>
      <p:sp>
        <p:nvSpPr>
          <p:cNvPr id="28" name="CaixaDeTexto 27"/>
          <p:cNvSpPr txBox="1"/>
          <p:nvPr/>
        </p:nvSpPr>
        <p:spPr>
          <a:xfrm>
            <a:off x="7236296" y="2236802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$ 1.500,00</a:t>
            </a:r>
            <a:endParaRPr lang="pt-BR" sz="2000" b="1" dirty="0"/>
          </a:p>
        </p:txBody>
      </p:sp>
      <p:sp>
        <p:nvSpPr>
          <p:cNvPr id="29" name="CaixaDeTexto 28"/>
          <p:cNvSpPr txBox="1"/>
          <p:nvPr/>
        </p:nvSpPr>
        <p:spPr>
          <a:xfrm>
            <a:off x="1979712" y="4509120"/>
            <a:ext cx="61926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Venda a Prazo = R$ 1.500,00</a:t>
            </a:r>
          </a:p>
          <a:p>
            <a:r>
              <a:rPr lang="pt-BR" sz="2000" b="1" dirty="0" smtClean="0"/>
              <a:t>Prazo de recebimento = 7 meses</a:t>
            </a:r>
          </a:p>
          <a:p>
            <a:r>
              <a:rPr lang="pt-BR" sz="2000" b="1" dirty="0" smtClean="0"/>
              <a:t>Juros de 2% </a:t>
            </a:r>
            <a:r>
              <a:rPr lang="pt-BR" sz="2000" b="1" dirty="0" err="1" smtClean="0"/>
              <a:t>a.m.</a:t>
            </a:r>
            <a:endParaRPr lang="pt-BR" sz="2000" b="1" dirty="0" smtClean="0"/>
          </a:p>
          <a:p>
            <a:r>
              <a:rPr lang="pt-BR" sz="2000" b="1" dirty="0" smtClean="0"/>
              <a:t>Quanto será o valor presente desta operação?</a:t>
            </a:r>
            <a:endParaRPr lang="pt-BR" sz="2000" b="1" dirty="0"/>
          </a:p>
        </p:txBody>
      </p:sp>
      <p:sp>
        <p:nvSpPr>
          <p:cNvPr id="30" name="CaixaDeTexto 29"/>
          <p:cNvSpPr txBox="1"/>
          <p:nvPr/>
        </p:nvSpPr>
        <p:spPr>
          <a:xfrm>
            <a:off x="107504" y="5157192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rgbClr val="FF0000"/>
                </a:solidFill>
              </a:rPr>
              <a:t>$ 1.305,00</a:t>
            </a:r>
            <a:endParaRPr lang="pt-BR" sz="2400" b="1" dirty="0">
              <a:solidFill>
                <a:srgbClr val="FF0000"/>
              </a:solidFill>
            </a:endParaRPr>
          </a:p>
        </p:txBody>
      </p:sp>
      <p:sp>
        <p:nvSpPr>
          <p:cNvPr id="31" name="CaixaDeTexto 30"/>
          <p:cNvSpPr txBox="1"/>
          <p:nvPr/>
        </p:nvSpPr>
        <p:spPr>
          <a:xfrm>
            <a:off x="971600" y="1988840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rgbClr val="FF0000"/>
                </a:solidFill>
              </a:rPr>
              <a:t>$ 1.331,00 = VP t1</a:t>
            </a:r>
            <a:endParaRPr lang="pt-BR" sz="2400" b="1" dirty="0">
              <a:solidFill>
                <a:srgbClr val="FF0000"/>
              </a:solidFill>
            </a:endParaRPr>
          </a:p>
        </p:txBody>
      </p:sp>
      <p:sp>
        <p:nvSpPr>
          <p:cNvPr id="32" name="CaixaDeTexto 31"/>
          <p:cNvSpPr txBox="1"/>
          <p:nvPr/>
        </p:nvSpPr>
        <p:spPr>
          <a:xfrm>
            <a:off x="971600" y="2535287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rgbClr val="002060"/>
                </a:solidFill>
              </a:rPr>
              <a:t>$ 1.500  = VJ t1</a:t>
            </a:r>
            <a:endParaRPr lang="pt-BR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>
          <a:xfrm>
            <a:off x="428596" y="1000108"/>
            <a:ext cx="7901014" cy="4873752"/>
          </a:xfrm>
        </p:spPr>
        <p:txBody>
          <a:bodyPr>
            <a:noAutofit/>
          </a:bodyPr>
          <a:lstStyle/>
          <a:p>
            <a:pPr lvl="0"/>
            <a:r>
              <a:rPr lang="pt-BR" sz="2400" dirty="0" smtClean="0"/>
              <a:t>São sujeitos a ajuste a valor presente </a:t>
            </a:r>
            <a:r>
              <a:rPr lang="pt-BR" sz="2400" dirty="0" smtClean="0">
                <a:solidFill>
                  <a:srgbClr val="FF0000"/>
                </a:solidFill>
              </a:rPr>
              <a:t>todos os realizáveis e exigíveis que tenham sido negociados ou determinados sem a previsão de encargos ou rendimentos financeiros.</a:t>
            </a:r>
            <a:r>
              <a:rPr lang="pt-BR" sz="2400" dirty="0" smtClean="0"/>
              <a:t> </a:t>
            </a:r>
          </a:p>
          <a:p>
            <a:pPr lvl="0"/>
            <a:endParaRPr lang="pt-BR" sz="2400" dirty="0" smtClean="0"/>
          </a:p>
          <a:p>
            <a:pPr lvl="0"/>
            <a:endParaRPr lang="pt-BR" sz="2400" dirty="0" smtClean="0"/>
          </a:p>
          <a:p>
            <a:pPr lvl="0"/>
            <a:r>
              <a:rPr lang="pt-BR" sz="2400" dirty="0" smtClean="0"/>
              <a:t>Mas são também passíveis de ajuste a valor presente os que tenham sido negociados ou determinados </a:t>
            </a:r>
            <a:r>
              <a:rPr lang="pt-BR" sz="2400" dirty="0" smtClean="0">
                <a:solidFill>
                  <a:srgbClr val="FF0000"/>
                </a:solidFill>
              </a:rPr>
              <a:t>com previsão de encargos ou rendimentos financeiros, mas com taxas não condizentes com as prevalecentes no mercado </a:t>
            </a:r>
            <a:r>
              <a:rPr lang="pt-BR" sz="2400" dirty="0" smtClean="0"/>
              <a:t>para as condições econômicas do momento e os riscos das entidades envolvidas.</a:t>
            </a:r>
          </a:p>
          <a:p>
            <a:pPr lvl="0"/>
            <a:endParaRPr lang="pt-BR" sz="2400" dirty="0"/>
          </a:p>
        </p:txBody>
      </p:sp>
      <p:sp>
        <p:nvSpPr>
          <p:cNvPr id="7" name="Retângulo de cantos arredondados 6"/>
          <p:cNvSpPr/>
          <p:nvPr/>
        </p:nvSpPr>
        <p:spPr>
          <a:xfrm>
            <a:off x="8072462" y="5143512"/>
            <a:ext cx="642942" cy="150019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>
          <a:xfrm>
            <a:off x="457200" y="714356"/>
            <a:ext cx="7829576" cy="5759596"/>
          </a:xfrm>
        </p:spPr>
        <p:txBody>
          <a:bodyPr>
            <a:noAutofit/>
          </a:bodyPr>
          <a:lstStyle/>
          <a:p>
            <a:pPr lvl="0"/>
            <a:r>
              <a:rPr lang="pt-BR" sz="2400" dirty="0" smtClean="0"/>
              <a:t>Ao se aplicar o conceito de valor presente deve-se associar tal procedimento à mensuração de ativos e passivos levando-se em consideração o valor do </a:t>
            </a:r>
            <a:r>
              <a:rPr lang="pt-BR" sz="2400" dirty="0" smtClean="0">
                <a:solidFill>
                  <a:srgbClr val="FF0000"/>
                </a:solidFill>
              </a:rPr>
              <a:t>dinheiro no tempo e as incertezas a eles associados</a:t>
            </a:r>
            <a:r>
              <a:rPr lang="pt-BR" sz="2400" dirty="0" smtClean="0"/>
              <a:t>. </a:t>
            </a:r>
          </a:p>
          <a:p>
            <a:pPr lvl="0"/>
            <a:endParaRPr lang="pt-BR" sz="2400" dirty="0" smtClean="0"/>
          </a:p>
          <a:p>
            <a:pPr lvl="0"/>
            <a:endParaRPr lang="pt-BR" sz="2400" dirty="0" smtClean="0"/>
          </a:p>
          <a:p>
            <a:pPr lvl="0"/>
            <a:r>
              <a:rPr lang="pt-BR" sz="2400" dirty="0" smtClean="0"/>
              <a:t>Para tanto, diferenças econômicas entre ativos e passivos precisam ser </a:t>
            </a:r>
            <a:r>
              <a:rPr lang="pt-BR" sz="2400" dirty="0" smtClean="0">
                <a:solidFill>
                  <a:srgbClr val="FF0000"/>
                </a:solidFill>
              </a:rPr>
              <a:t>refletidas adequadamente </a:t>
            </a:r>
            <a:r>
              <a:rPr lang="pt-BR" sz="2400" dirty="0" smtClean="0"/>
              <a:t>pela Contabilidade a fim de que os agentes econômicos possam definir com menor margem de erro os prêmios requeridos em contrapartida aos riscos assumidos.</a:t>
            </a:r>
          </a:p>
          <a:p>
            <a:pPr lvl="0"/>
            <a:endParaRPr lang="pt-BR" sz="2400" dirty="0"/>
          </a:p>
        </p:txBody>
      </p:sp>
      <p:sp>
        <p:nvSpPr>
          <p:cNvPr id="7" name="Retângulo de cantos arredondados 6"/>
          <p:cNvSpPr/>
          <p:nvPr/>
        </p:nvSpPr>
        <p:spPr>
          <a:xfrm>
            <a:off x="8072462" y="5143512"/>
            <a:ext cx="642942" cy="150019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28596" y="1741370"/>
            <a:ext cx="7467600" cy="5688158"/>
          </a:xfrm>
        </p:spPr>
        <p:txBody>
          <a:bodyPr>
            <a:normAutofit/>
          </a:bodyPr>
          <a:lstStyle/>
          <a:p>
            <a:r>
              <a:rPr lang="pt-BR" sz="2600" dirty="0" smtClean="0"/>
              <a:t>Os saldos de imposto de renda e de  contribuição social diferidos </a:t>
            </a:r>
            <a:r>
              <a:rPr lang="pt-BR" sz="2600" dirty="0" smtClean="0">
                <a:solidFill>
                  <a:srgbClr val="FF0000"/>
                </a:solidFill>
              </a:rPr>
              <a:t>NÃO DEVEM ser ajustados a valor presente.</a:t>
            </a:r>
          </a:p>
          <a:p>
            <a:endParaRPr lang="pt-BR" sz="2600" dirty="0" smtClean="0"/>
          </a:p>
          <a:p>
            <a:r>
              <a:rPr lang="pt-BR" sz="2600" dirty="0" smtClean="0"/>
              <a:t>Por não  ser não ser possível determinar com exatidão as datas em que os referidos  valores serão realizados, esse tipo de desconto não é requerido ou permitido pelas normas internacionais de contabilidade.  </a:t>
            </a:r>
            <a:endParaRPr lang="pt-BR" sz="2600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28596" y="442898"/>
            <a:ext cx="8786874" cy="9144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>
              <a:spcBef>
                <a:spcPct val="0"/>
              </a:spcBef>
            </a:pPr>
            <a:r>
              <a:rPr lang="pt-BR" sz="3000" b="1" cap="small" dirty="0" smtClean="0">
                <a:latin typeface="+mj-lt"/>
                <a:ea typeface="+mj-ea"/>
                <a:cs typeface="+mj-cs"/>
              </a:rPr>
              <a:t>Exceção 1</a:t>
            </a:r>
          </a:p>
          <a:p>
            <a:endParaRPr lang="pt-BR" sz="32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de cantos arredondados 4"/>
          <p:cNvSpPr/>
          <p:nvPr/>
        </p:nvSpPr>
        <p:spPr>
          <a:xfrm>
            <a:off x="8001024" y="5286388"/>
            <a:ext cx="785818" cy="121444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57158" y="1669932"/>
            <a:ext cx="8143932" cy="5688158"/>
          </a:xfrm>
        </p:spPr>
        <p:txBody>
          <a:bodyPr>
            <a:normAutofit/>
          </a:bodyPr>
          <a:lstStyle/>
          <a:p>
            <a:r>
              <a:rPr lang="pt-BR" sz="2600" dirty="0" smtClean="0">
                <a:solidFill>
                  <a:srgbClr val="FF0000"/>
                </a:solidFill>
              </a:rPr>
              <a:t>Financiamentos do BNDES</a:t>
            </a:r>
            <a:r>
              <a:rPr lang="pt-BR" sz="2600" dirty="0" smtClean="0"/>
              <a:t>, contratados com taxas de juros diferentes das taxas praticadas pelo mercado em geral para outras modalidades de empréstimos, </a:t>
            </a:r>
            <a:r>
              <a:rPr lang="pt-BR" sz="2600" dirty="0" smtClean="0">
                <a:solidFill>
                  <a:srgbClr val="FF0000"/>
                </a:solidFill>
              </a:rPr>
              <a:t>NÃO ESTÃO sujeitos ao AVP.</a:t>
            </a:r>
          </a:p>
          <a:p>
            <a:endParaRPr lang="pt-BR" sz="2600" dirty="0" smtClean="0"/>
          </a:p>
          <a:p>
            <a:r>
              <a:rPr lang="pt-BR" sz="2600" dirty="0" smtClean="0"/>
              <a:t>Esses financiamentos reúnem características próprias e as condições definidas nos contratos de financiamento do BNDES, entre partes independentes, e refletem as condições para aqueles tipos de financiamentos.</a:t>
            </a:r>
          </a:p>
          <a:p>
            <a:endParaRPr lang="pt-BR" sz="2600" dirty="0" smtClean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28596" y="442898"/>
            <a:ext cx="8786874" cy="9144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>
              <a:spcBef>
                <a:spcPct val="0"/>
              </a:spcBef>
            </a:pPr>
            <a:r>
              <a:rPr lang="pt-BR" sz="3000" b="1" cap="small" dirty="0" smtClean="0">
                <a:latin typeface="+mj-lt"/>
                <a:ea typeface="+mj-ea"/>
                <a:cs typeface="+mj-cs"/>
              </a:rPr>
              <a:t>Exceção 2</a:t>
            </a:r>
          </a:p>
          <a:p>
            <a:endParaRPr lang="pt-BR" sz="32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Exceção 3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57158" y="1984248"/>
            <a:ext cx="8358246" cy="4873752"/>
          </a:xfrm>
        </p:spPr>
        <p:txBody>
          <a:bodyPr>
            <a:normAutofit/>
          </a:bodyPr>
          <a:lstStyle/>
          <a:p>
            <a:r>
              <a:rPr lang="pt-BR" sz="2800" dirty="0" smtClean="0">
                <a:solidFill>
                  <a:srgbClr val="FF0000"/>
                </a:solidFill>
              </a:rPr>
              <a:t>MÚTUOS</a:t>
            </a:r>
            <a:r>
              <a:rPr lang="pt-BR" sz="2800" dirty="0" smtClean="0"/>
              <a:t> entre partes relacionadas contratados sem encargos financeiros ou com juros diferentes das condições normais de mercado </a:t>
            </a:r>
            <a:r>
              <a:rPr lang="pt-BR" sz="2800" dirty="0" smtClean="0">
                <a:solidFill>
                  <a:srgbClr val="FF0000"/>
                </a:solidFill>
              </a:rPr>
              <a:t>PODEM OU NÃO estar sujeitos a AVP.</a:t>
            </a:r>
            <a:endParaRPr lang="pt-BR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615</TotalTime>
  <Words>1292</Words>
  <Application>Microsoft Office PowerPoint</Application>
  <PresentationFormat>Apresentação na tela (4:3)</PresentationFormat>
  <Paragraphs>101</Paragraphs>
  <Slides>33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33</vt:i4>
      </vt:variant>
    </vt:vector>
  </HeadingPairs>
  <TitlesOfParts>
    <vt:vector size="34" baseType="lpstr">
      <vt:lpstr>Balcão Envidraçado</vt:lpstr>
      <vt:lpstr>Ajuste a Valor Presente  Contabilidade Societária 1 Prof. Umbelina Lagioia Departamento de Ciências Contábeis  </vt:lpstr>
      <vt:lpstr>PRONUNCIAMENTO TÉCNICO CPC 12  Ajuste a Valor Presente</vt:lpstr>
      <vt:lpstr>Slide 3</vt:lpstr>
      <vt:lpstr>Fluxo de Caixa</vt:lpstr>
      <vt:lpstr>Slide 5</vt:lpstr>
      <vt:lpstr>Slide 6</vt:lpstr>
      <vt:lpstr>Slide 7</vt:lpstr>
      <vt:lpstr>Slide 8</vt:lpstr>
      <vt:lpstr>Exceção 3</vt:lpstr>
      <vt:lpstr>Slide 10</vt:lpstr>
      <vt:lpstr>Slide 11</vt:lpstr>
      <vt:lpstr>Slide 12</vt:lpstr>
      <vt:lpstr>Slide 13</vt:lpstr>
      <vt:lpstr>Slide 14</vt:lpstr>
      <vt:lpstr>Exemplos Aplicados</vt:lpstr>
      <vt:lpstr>Exemplo 1 </vt:lpstr>
      <vt:lpstr>Slide 17</vt:lpstr>
      <vt:lpstr>Slide 18</vt:lpstr>
      <vt:lpstr>Slide 19</vt:lpstr>
      <vt:lpstr>Lançamentos Contábeis Opção 1:</vt:lpstr>
      <vt:lpstr>Lançamentos Contábeis Opção 2:</vt:lpstr>
      <vt:lpstr>Exemplo 2 </vt:lpstr>
      <vt:lpstr>Slide 23</vt:lpstr>
      <vt:lpstr>Slide 24</vt:lpstr>
      <vt:lpstr>Exemplo 3 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PRONUNCIAMENTO TÉCNICO CPC 12  Ajuste a Valor Presente</dc:title>
  <dc:creator>Umbelina Cravo Teixeira Lagioia</dc:creator>
  <cp:lastModifiedBy>Umbelina Cravo Teixeira Lagioia</cp:lastModifiedBy>
  <cp:revision>51</cp:revision>
  <dcterms:created xsi:type="dcterms:W3CDTF">2010-11-01T12:07:49Z</dcterms:created>
  <dcterms:modified xsi:type="dcterms:W3CDTF">2013-01-14T19:53:39Z</dcterms:modified>
</cp:coreProperties>
</file>