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2" r:id="rId3"/>
    <p:sldId id="259" r:id="rId4"/>
    <p:sldId id="283" r:id="rId5"/>
    <p:sldId id="260" r:id="rId6"/>
    <p:sldId id="284" r:id="rId7"/>
    <p:sldId id="262" r:id="rId8"/>
    <p:sldId id="263" r:id="rId9"/>
    <p:sldId id="264" r:id="rId10"/>
    <p:sldId id="286" r:id="rId11"/>
    <p:sldId id="287" r:id="rId12"/>
    <p:sldId id="265" r:id="rId13"/>
    <p:sldId id="285" r:id="rId14"/>
    <p:sldId id="266" r:id="rId15"/>
    <p:sldId id="288" r:id="rId16"/>
    <p:sldId id="267" r:id="rId17"/>
    <p:sldId id="289" r:id="rId18"/>
    <p:sldId id="290" r:id="rId19"/>
    <p:sldId id="291" r:id="rId20"/>
    <p:sldId id="292" r:id="rId21"/>
    <p:sldId id="293" r:id="rId22"/>
    <p:sldId id="294" r:id="rId23"/>
    <p:sldId id="268" r:id="rId24"/>
    <p:sldId id="295" r:id="rId25"/>
    <p:sldId id="269" r:id="rId26"/>
    <p:sldId id="270" r:id="rId27"/>
    <p:sldId id="271" r:id="rId28"/>
    <p:sldId id="296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F456AD-7C23-421F-BCEB-DA883C21CE3B}" type="datetimeFigureOut">
              <a:rPr lang="pt-BR" smtClean="0"/>
              <a:t>04/03/2013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4C652B-EDF5-4AF4-8962-9518053ABA3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385237" y="1102578"/>
            <a:ext cx="657229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sz="28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COMITÊ DE PRONUNCIAMENTOS CONTÁBEIS </a:t>
            </a:r>
          </a:p>
          <a:p>
            <a:pPr>
              <a:spcBef>
                <a:spcPct val="0"/>
              </a:spcBef>
            </a:pPr>
            <a:endParaRPr lang="pt-BR" sz="28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pt-BR" sz="28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spcBef>
                <a:spcPct val="0"/>
              </a:spcBef>
            </a:pPr>
            <a:r>
              <a:rPr lang="pt-BR" sz="28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PRONUNCIAMENTO TÉCNICO </a:t>
            </a:r>
          </a:p>
          <a:p>
            <a:pPr>
              <a:spcBef>
                <a:spcPct val="0"/>
              </a:spcBef>
            </a:pPr>
            <a:r>
              <a:rPr lang="pt-BR" sz="28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CPC 09 </a:t>
            </a:r>
          </a:p>
          <a:p>
            <a:pPr algn="r"/>
            <a:endParaRPr lang="pt-BR" sz="3600" b="1" dirty="0" smtClean="0"/>
          </a:p>
          <a:p>
            <a:pPr algn="r"/>
            <a:endParaRPr lang="pt-BR" sz="3600" b="1" dirty="0" smtClean="0"/>
          </a:p>
          <a:p>
            <a:pPr>
              <a:spcBef>
                <a:spcPct val="0"/>
              </a:spcBef>
            </a:pPr>
            <a:r>
              <a:rPr lang="pt-BR" sz="28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Demonstração do Valor Adicionado</a:t>
            </a:r>
            <a:endParaRPr lang="pt-BR" sz="28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095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COMPONENTES DA RIQUEZA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73700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72752" y="859504"/>
            <a:ext cx="7467600" cy="4873752"/>
          </a:xfrm>
        </p:spPr>
        <p:txBody>
          <a:bodyPr>
            <a:normAutofit/>
          </a:bodyPr>
          <a:lstStyle/>
          <a:p>
            <a:r>
              <a:rPr lang="pt-BR" sz="2800" dirty="0" smtClean="0"/>
              <a:t>Receitas</a:t>
            </a:r>
          </a:p>
          <a:p>
            <a:endParaRPr lang="pt-BR" sz="2800" dirty="0"/>
          </a:p>
          <a:p>
            <a:r>
              <a:rPr lang="pt-BR" sz="2800" dirty="0"/>
              <a:t>Insumos adquiridos de </a:t>
            </a:r>
            <a:r>
              <a:rPr lang="pt-BR" sz="2800" dirty="0" smtClean="0"/>
              <a:t>terceiros</a:t>
            </a:r>
          </a:p>
          <a:p>
            <a:endParaRPr lang="pt-BR" sz="2800" dirty="0"/>
          </a:p>
          <a:p>
            <a:r>
              <a:rPr lang="pt-BR" sz="2800" dirty="0"/>
              <a:t>Valor adicionado recebido em transferência </a:t>
            </a:r>
          </a:p>
        </p:txBody>
      </p:sp>
      <p:pic>
        <p:nvPicPr>
          <p:cNvPr id="1028" name="Picture 4" descr="arcas do tesouro,baús,metáforas,moedas de ouro,móveis,riqueza,riquezas,soma em dinheiro,tesouros,tronc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56992"/>
            <a:ext cx="3455665" cy="345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3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/>
              <a:t>Receita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r>
              <a:rPr lang="pt-BR" sz="2700" dirty="0" smtClean="0"/>
              <a:t>Venda de mercadorias, produtos e serviços</a:t>
            </a:r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r>
              <a:rPr lang="pt-BR" sz="2700" dirty="0" smtClean="0"/>
              <a:t>Outras receitas</a:t>
            </a:r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r>
              <a:rPr lang="pt-BR" sz="2700" dirty="0" smtClean="0"/>
              <a:t>Provisão para créditos de liquidação duvidosa</a:t>
            </a:r>
          </a:p>
          <a:p>
            <a:pPr lvl="1"/>
            <a:endParaRPr lang="pt-BR" sz="2400" dirty="0" smtClean="0"/>
          </a:p>
        </p:txBody>
      </p:sp>
      <p:sp>
        <p:nvSpPr>
          <p:cNvPr id="5" name="Pergaminho horizontal 4"/>
          <p:cNvSpPr/>
          <p:nvPr/>
        </p:nvSpPr>
        <p:spPr>
          <a:xfrm>
            <a:off x="251520" y="2348880"/>
            <a:ext cx="8352928" cy="40324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Inclui os valores dos tributos incidentes sobre essas receitas (por exemplo, ICMS, IPI, PIS e COFINS), ou seja, corresponde ao ingresso bruto ou faturamento bruto, mesmo quando na demonstração do resultado tais tributos estejam fora do cômputo dessas receitas. 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6" name="Pergaminho horizontal 5"/>
          <p:cNvSpPr/>
          <p:nvPr/>
        </p:nvSpPr>
        <p:spPr>
          <a:xfrm>
            <a:off x="251520" y="3789040"/>
            <a:ext cx="8352928" cy="29523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da mesma forma que o item anterior, inclui os tributos incidentes sobre essas receitas. 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7" name="Pergaminho horizontal 6"/>
          <p:cNvSpPr/>
          <p:nvPr/>
        </p:nvSpPr>
        <p:spPr>
          <a:xfrm>
            <a:off x="251520" y="1700808"/>
            <a:ext cx="8352928" cy="324874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Constituição/Reversão - inclui os valores relativos à constituição e reversão dessa provisão. 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2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/>
              <a:t>Insumos adquiridos de terceiros</a:t>
            </a:r>
            <a:br>
              <a:rPr lang="pt-BR" sz="3200" b="1" dirty="0"/>
            </a:b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72752" y="1363560"/>
            <a:ext cx="8115672" cy="4873752"/>
          </a:xfrm>
        </p:spPr>
        <p:txBody>
          <a:bodyPr>
            <a:normAutofit/>
          </a:bodyPr>
          <a:lstStyle/>
          <a:p>
            <a:r>
              <a:rPr lang="pt-BR" dirty="0" smtClean="0"/>
              <a:t>Custo dos produtos, das mercadorias e dos serviços vendidos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r>
              <a:rPr lang="pt-BR" dirty="0" smtClean="0"/>
              <a:t>Materiais, energia, serviços de terceiros e outros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Perda e recuperação de valores ativos 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Depreciação, amortização e exaustão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234670" y="3717032"/>
            <a:ext cx="8572560" cy="29523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300" dirty="0" smtClean="0"/>
              <a:t>Nos valores dos custos dos produtos e mercadorias vendidos, materiais, serviços, energia etc. consumidos, devem ser considerados os tributos incluídos no momento das compras (por exemplo, ICMS, IPI, PIS e COFINS), recuperáveis ou não.</a:t>
            </a:r>
          </a:p>
          <a:p>
            <a:pPr algn="just"/>
            <a:r>
              <a:rPr lang="pt-BR" sz="2300" dirty="0" smtClean="0"/>
              <a:t> </a:t>
            </a:r>
          </a:p>
          <a:p>
            <a:pPr algn="just"/>
            <a:r>
              <a:rPr lang="pt-BR" sz="2300" dirty="0" smtClean="0"/>
              <a:t>Esse procedimento é diferente das práticas utilizadas na demonstração do resultado.</a:t>
            </a:r>
            <a:endParaRPr lang="pt-BR" sz="2300" dirty="0"/>
          </a:p>
        </p:txBody>
      </p:sp>
      <p:sp>
        <p:nvSpPr>
          <p:cNvPr id="5" name="Pergaminho horizontal 4"/>
          <p:cNvSpPr/>
          <p:nvPr/>
        </p:nvSpPr>
        <p:spPr>
          <a:xfrm>
            <a:off x="234670" y="2348880"/>
            <a:ext cx="8513794" cy="46085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chemeClr val="tx1"/>
                </a:solidFill>
              </a:rPr>
              <a:t>Inclui os valores das matérias-primas adquiridas junto a terceiros e contidas no custo do produto vendido, das mercadorias e dos serviços vendidos adquiridos de terceiros; não inclui gastos com pessoal próprio. 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6" name="Pergaminho horizontal 5"/>
          <p:cNvSpPr/>
          <p:nvPr/>
        </p:nvSpPr>
        <p:spPr>
          <a:xfrm>
            <a:off x="315103" y="3501008"/>
            <a:ext cx="8352928" cy="33569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 Inclui valores relativos às despesas </a:t>
            </a:r>
          </a:p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originadas da utilização desses bens, utilidades e serviços adquiridos junto a terceiros. 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7" name="Pergaminho horizontal 6"/>
          <p:cNvSpPr/>
          <p:nvPr/>
        </p:nvSpPr>
        <p:spPr>
          <a:xfrm>
            <a:off x="247448" y="476672"/>
            <a:ext cx="8352928" cy="39604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I</a:t>
            </a:r>
            <a:r>
              <a:rPr lang="pt-BR" sz="2000" dirty="0" smtClean="0">
                <a:solidFill>
                  <a:schemeClr val="tx1"/>
                </a:solidFill>
              </a:rPr>
              <a:t>nclui valores relativos a ajustes por avaliação </a:t>
            </a:r>
          </a:p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a valor de mercado de estoques, imobilizados, investimentos, etc. </a:t>
            </a:r>
          </a:p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Também devem ser incluídos os valores reconhecidos no resultado do período, tanto na constituição quanto na reversão de provisão para perdas por desvalorização de ativos, conforme </a:t>
            </a:r>
          </a:p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aplicação do CPC 01.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8" name="Pergaminho horizontal 7"/>
          <p:cNvSpPr/>
          <p:nvPr/>
        </p:nvSpPr>
        <p:spPr>
          <a:xfrm>
            <a:off x="259973" y="800708"/>
            <a:ext cx="8352928" cy="471652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Inclui a despesa ou o custo contabilizados no </a:t>
            </a:r>
          </a:p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período. 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60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4" grpId="2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/>
              <a:t>Valor adicionado recebido em </a:t>
            </a:r>
            <a:r>
              <a:rPr lang="pt-BR" sz="3200" b="1" dirty="0" smtClean="0"/>
              <a:t>transferência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083640"/>
            <a:ext cx="8003232" cy="4873752"/>
          </a:xfrm>
        </p:spPr>
        <p:txBody>
          <a:bodyPr>
            <a:normAutofit/>
          </a:bodyPr>
          <a:lstStyle/>
          <a:p>
            <a:r>
              <a:rPr lang="pt-BR" dirty="0" smtClean="0"/>
              <a:t>Resultado de equivalência patrimonial 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Receitas financeiras (inclui todas as receitas financeiras, inclusive as variações cambiais ativas, independentemente de sua origem). 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Outras receitas (inclui os dividendos relativos a investimentos avaliados ao custo,aluguéis, direitos de franquia, etc.)</a:t>
            </a:r>
            <a:endParaRPr lang="pt-BR" dirty="0"/>
          </a:p>
        </p:txBody>
      </p:sp>
      <p:sp>
        <p:nvSpPr>
          <p:cNvPr id="4" name="Pergaminho horizontal 3"/>
          <p:cNvSpPr/>
          <p:nvPr/>
        </p:nvSpPr>
        <p:spPr>
          <a:xfrm>
            <a:off x="232393" y="2420888"/>
            <a:ext cx="8352928" cy="42484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O resultado da equivalência pode representar </a:t>
            </a:r>
          </a:p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receita ou despesa; se despesa, deve ser considerado como redução ou valor </a:t>
            </a:r>
          </a:p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negativo.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1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DISTRIBUIÇÃO DA RIQUEZA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6203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214282" y="214290"/>
            <a:ext cx="8786874" cy="914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lang="pt-BR" sz="2800" dirty="0" smtClean="0"/>
              <a:t>COMO A RIQUEZA GERADA É DISTRIBUÍDA?</a:t>
            </a:r>
            <a:endParaRPr lang="pt-BR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Pessoal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Impostos, taxas e contribuições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Remuneração de capitais de terceiros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Remuneração de capitais próprios (Juros sobre o capital próprio (JCP) e dividendos, </a:t>
            </a:r>
          </a:p>
          <a:p>
            <a:pPr lvl="0"/>
            <a:endParaRPr lang="pt-BR" dirty="0"/>
          </a:p>
          <a:p>
            <a:pPr lvl="0"/>
            <a:r>
              <a:rPr lang="pt-BR" dirty="0" smtClean="0"/>
              <a:t>Lucros retidos e prejuízos do exercício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48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Pessoal 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Remuneração  </a:t>
            </a:r>
            <a:r>
              <a:rPr lang="pt-BR" dirty="0"/>
              <a:t>direta - representada pelos valores relativos a salários, 13º </a:t>
            </a:r>
            <a:r>
              <a:rPr lang="pt-BR" dirty="0" smtClean="0"/>
              <a:t>salário</a:t>
            </a:r>
            <a:r>
              <a:rPr lang="pt-BR" dirty="0"/>
              <a:t>, honorários da </a:t>
            </a:r>
            <a:r>
              <a:rPr lang="pt-BR" dirty="0" smtClean="0"/>
              <a:t>administração, </a:t>
            </a:r>
            <a:r>
              <a:rPr lang="pt-BR" dirty="0"/>
              <a:t>férias, comissões, horas extras, participação de empregados nos </a:t>
            </a:r>
            <a:r>
              <a:rPr lang="pt-BR" dirty="0" smtClean="0"/>
              <a:t>resultados</a:t>
            </a:r>
            <a:r>
              <a:rPr lang="pt-BR" dirty="0"/>
              <a:t>, etc.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Benefícios </a:t>
            </a:r>
            <a:r>
              <a:rPr lang="pt-BR" dirty="0"/>
              <a:t>- representados pelos valores  relativos a assistência médica, </a:t>
            </a:r>
            <a:r>
              <a:rPr lang="pt-BR" dirty="0" smtClean="0"/>
              <a:t>alimentação</a:t>
            </a:r>
            <a:r>
              <a:rPr lang="pt-BR" dirty="0"/>
              <a:t>, transporte, planos de aposentadoria etc.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FGTS </a:t>
            </a:r>
            <a:r>
              <a:rPr lang="pt-BR" dirty="0"/>
              <a:t>– representado pelos valores depositados em conta vinculada dos </a:t>
            </a:r>
            <a:r>
              <a:rPr lang="pt-BR" dirty="0" smtClean="0"/>
              <a:t>empregados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079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b="1"/>
              <a:t>Impostos, taxas e </a:t>
            </a:r>
            <a:r>
              <a:rPr lang="pt-BR" b="1" smtClean="0"/>
              <a:t>contribuições</a:t>
            </a:r>
            <a:r>
              <a:rPr lang="pt-BR" b="1"/>
              <a:t/>
            </a:r>
            <a:br>
              <a:rPr lang="pt-BR" b="1"/>
            </a:br>
            <a:endParaRPr lang="pt-BR" b="1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Federais: </a:t>
            </a:r>
            <a:r>
              <a:rPr lang="pt-BR" dirty="0"/>
              <a:t>IRPJ, CSSL, IPI, CIDE, PIS, COFINS. Inclui também a contribuição </a:t>
            </a:r>
            <a:r>
              <a:rPr lang="pt-BR" dirty="0" smtClean="0"/>
              <a:t>sindical </a:t>
            </a:r>
            <a:r>
              <a:rPr lang="pt-BR" dirty="0"/>
              <a:t>patronal. 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Estaduais: ICMS </a:t>
            </a:r>
            <a:r>
              <a:rPr lang="pt-BR" dirty="0"/>
              <a:t>e o IPVA. 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Municipais: ISS </a:t>
            </a:r>
            <a:r>
              <a:rPr lang="pt-BR" dirty="0"/>
              <a:t>e o IPTU. </a:t>
            </a:r>
          </a:p>
        </p:txBody>
      </p:sp>
    </p:spTree>
    <p:extLst>
      <p:ext uri="{BB962C8B-B14F-4D97-AF65-F5344CB8AC3E}">
        <p14:creationId xmlns:p14="http://schemas.microsoft.com/office/powerpoint/2010/main" val="336814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sz="3200" b="1" dirty="0"/>
              <a:t>Remuneração de capitais de </a:t>
            </a:r>
            <a:r>
              <a:rPr lang="pt-BR" sz="3200" b="1" dirty="0" smtClean="0"/>
              <a:t>terceiros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208912" cy="4873752"/>
          </a:xfrm>
        </p:spPr>
        <p:txBody>
          <a:bodyPr>
            <a:noAutofit/>
          </a:bodyPr>
          <a:lstStyle/>
          <a:p>
            <a:r>
              <a:rPr lang="pt-BR" dirty="0" smtClean="0"/>
              <a:t>Juros </a:t>
            </a:r>
            <a:r>
              <a:rPr lang="pt-BR" dirty="0"/>
              <a:t>- inclui as despesas financeiras, inclusive as variações cambiais </a:t>
            </a:r>
            <a:r>
              <a:rPr lang="pt-BR" dirty="0" smtClean="0"/>
              <a:t>passivas</a:t>
            </a:r>
            <a:r>
              <a:rPr lang="pt-BR" dirty="0"/>
              <a:t>, relativas a quaisquer tipos de empréstimos e </a:t>
            </a:r>
            <a:r>
              <a:rPr lang="pt-BR" dirty="0" smtClean="0"/>
              <a:t>financiamentos. 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  <a:p>
            <a:r>
              <a:rPr lang="pt-BR" dirty="0" smtClean="0"/>
              <a:t>Aluguéis </a:t>
            </a:r>
            <a:r>
              <a:rPr lang="pt-BR" dirty="0"/>
              <a:t>- inclui os aluguéis (inclusive as despesas com arrendamento </a:t>
            </a:r>
            <a:r>
              <a:rPr lang="pt-BR" dirty="0" smtClean="0"/>
              <a:t>operacional</a:t>
            </a:r>
            <a:r>
              <a:rPr lang="pt-BR" dirty="0"/>
              <a:t>) pagos ou creditados a terceiros, inclusive os acrescidos aos </a:t>
            </a:r>
            <a:r>
              <a:rPr lang="pt-BR" dirty="0" smtClean="0"/>
              <a:t>ativos</a:t>
            </a:r>
            <a:r>
              <a:rPr lang="pt-BR" dirty="0"/>
              <a:t>.  </a:t>
            </a:r>
          </a:p>
          <a:p>
            <a:endParaRPr lang="pt-BR" dirty="0" smtClean="0"/>
          </a:p>
          <a:p>
            <a:r>
              <a:rPr lang="pt-BR" dirty="0" smtClean="0"/>
              <a:t>Outras </a:t>
            </a:r>
            <a:r>
              <a:rPr lang="pt-BR" dirty="0"/>
              <a:t>- inclui outras remunerações </a:t>
            </a:r>
            <a:r>
              <a:rPr lang="pt-BR" dirty="0" smtClean="0"/>
              <a:t>tais como, franquia</a:t>
            </a:r>
            <a:r>
              <a:rPr lang="pt-BR" dirty="0"/>
              <a:t>, direitos autorais, etc. </a:t>
            </a:r>
          </a:p>
        </p:txBody>
      </p:sp>
    </p:spTree>
    <p:extLst>
      <p:ext uri="{BB962C8B-B14F-4D97-AF65-F5344CB8AC3E}">
        <p14:creationId xmlns:p14="http://schemas.microsoft.com/office/powerpoint/2010/main" val="157694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Alcance e </a:t>
            </a:r>
            <a:r>
              <a:rPr lang="pt-BR" dirty="0" smtClean="0"/>
              <a:t>Apresentação da DVA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39624"/>
            <a:ext cx="7467600" cy="4873752"/>
          </a:xfrm>
        </p:spPr>
        <p:txBody>
          <a:bodyPr/>
          <a:lstStyle/>
          <a:p>
            <a:r>
              <a:rPr lang="pt-BR" dirty="0"/>
              <a:t>A DVA deve proporcionar aos usuários das demonstrações contábeis informações </a:t>
            </a:r>
            <a:r>
              <a:rPr lang="pt-BR" dirty="0" smtClean="0"/>
              <a:t>relativas </a:t>
            </a:r>
            <a:r>
              <a:rPr lang="pt-BR" dirty="0"/>
              <a:t>à riqueza criada pela entidade em determinado período e a forma como tais </a:t>
            </a:r>
            <a:r>
              <a:rPr lang="pt-BR" dirty="0" smtClean="0"/>
              <a:t>riquezas </a:t>
            </a:r>
            <a:r>
              <a:rPr lang="pt-BR" dirty="0"/>
              <a:t>foram distribuídas. </a:t>
            </a:r>
          </a:p>
        </p:txBody>
      </p:sp>
    </p:spTree>
    <p:extLst>
      <p:ext uri="{BB962C8B-B14F-4D97-AF65-F5344CB8AC3E}">
        <p14:creationId xmlns:p14="http://schemas.microsoft.com/office/powerpoint/2010/main" val="1471718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Remuneração de capitais próprios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4873752"/>
          </a:xfrm>
        </p:spPr>
        <p:txBody>
          <a:bodyPr>
            <a:normAutofit/>
          </a:bodyPr>
          <a:lstStyle/>
          <a:p>
            <a:r>
              <a:rPr lang="pt-BR" dirty="0"/>
              <a:t>Juros sobre o capital próprio (JCP) e dividendos - inclui os valores pagos ou </a:t>
            </a:r>
            <a:r>
              <a:rPr lang="pt-BR" dirty="0" smtClean="0"/>
              <a:t>creditados </a:t>
            </a:r>
            <a:r>
              <a:rPr lang="pt-BR" dirty="0"/>
              <a:t>aos sócios e </a:t>
            </a:r>
            <a:r>
              <a:rPr lang="pt-BR" dirty="0" smtClean="0"/>
              <a:t>acionistas. Devem </a:t>
            </a:r>
            <a:r>
              <a:rPr lang="pt-BR" dirty="0"/>
              <a:t>ser incluídos apenas os valores distribuídos com base no </a:t>
            </a:r>
            <a:r>
              <a:rPr lang="pt-BR" dirty="0" smtClean="0"/>
              <a:t>resultado </a:t>
            </a:r>
            <a:r>
              <a:rPr lang="pt-BR" dirty="0"/>
              <a:t>do próprio exercício, desconsiderando-se os dividendos distribuídos </a:t>
            </a:r>
            <a:r>
              <a:rPr lang="pt-BR" dirty="0" smtClean="0"/>
              <a:t>com </a:t>
            </a:r>
            <a:r>
              <a:rPr lang="pt-BR" dirty="0"/>
              <a:t>base em lucros acumulados de exercícios </a:t>
            </a:r>
            <a:r>
              <a:rPr lang="pt-BR" dirty="0" smtClean="0"/>
              <a:t>anteriores.</a:t>
            </a:r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8782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b="1" dirty="0"/>
              <a:t>Lucros retidos e prejuízos do </a:t>
            </a:r>
            <a:r>
              <a:rPr lang="pt-BR" b="1" dirty="0" smtClean="0"/>
              <a:t>exercício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867616"/>
            <a:ext cx="7467600" cy="4873752"/>
          </a:xfrm>
        </p:spPr>
        <p:txBody>
          <a:bodyPr/>
          <a:lstStyle/>
          <a:p>
            <a:r>
              <a:rPr lang="pt-BR" dirty="0" smtClean="0"/>
              <a:t>Inclui </a:t>
            </a:r>
            <a:r>
              <a:rPr lang="pt-BR" dirty="0"/>
              <a:t>os valores relativos ao lucro </a:t>
            </a:r>
            <a:r>
              <a:rPr lang="pt-BR" dirty="0" smtClean="0"/>
              <a:t>do </a:t>
            </a:r>
            <a:r>
              <a:rPr lang="pt-BR" dirty="0"/>
              <a:t>exercício destinados às </a:t>
            </a:r>
            <a:r>
              <a:rPr lang="pt-BR" dirty="0" smtClean="0"/>
              <a:t>reservas.</a:t>
            </a:r>
          </a:p>
          <a:p>
            <a:endParaRPr lang="pt-BR" dirty="0"/>
          </a:p>
          <a:p>
            <a:r>
              <a:rPr lang="pt-BR" dirty="0" smtClean="0"/>
              <a:t>Nos </a:t>
            </a:r>
            <a:r>
              <a:rPr lang="pt-BR" dirty="0"/>
              <a:t>casos de prejuízo, esse valor deve ser incluído com sinal </a:t>
            </a:r>
            <a:r>
              <a:rPr lang="pt-BR" dirty="0" smtClean="0"/>
              <a:t>negativo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795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CASOS ESPECIAIS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4559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sz="3200" dirty="0"/>
              <a:t>Depreciação de itens </a:t>
            </a:r>
            <a:r>
              <a:rPr lang="pt-BR" sz="3200" dirty="0" smtClean="0"/>
              <a:t>avaliados </a:t>
            </a:r>
            <a:r>
              <a:rPr lang="pt-BR" sz="3200" dirty="0"/>
              <a:t>ao valor justo (fair </a:t>
            </a:r>
            <a:r>
              <a:rPr lang="pt-BR" sz="3200" dirty="0" err="1"/>
              <a:t>value</a:t>
            </a:r>
            <a:r>
              <a:rPr lang="pt-BR" sz="3200" dirty="0"/>
              <a:t>)</a:t>
            </a:r>
            <a:br>
              <a:rPr lang="pt-BR" sz="3200" dirty="0"/>
            </a:b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dirty="0" smtClean="0"/>
              <a:t>Os resultados da empresa são afetados sempre que houver a </a:t>
            </a:r>
            <a:r>
              <a:rPr lang="pt-BR" dirty="0" smtClean="0">
                <a:solidFill>
                  <a:srgbClr val="FF0000"/>
                </a:solidFill>
              </a:rPr>
              <a:t>realização dos respectivos ativos avaliados ao valor justo</a:t>
            </a:r>
            <a:r>
              <a:rPr lang="pt-BR" dirty="0" smtClean="0"/>
              <a:t>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dirty="0" smtClean="0"/>
              <a:t>Quando a realização de determinado ativo ocorrer pelo processo normal de depreciação, por conseqüência, a DVA também é afetada.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dirty="0" smtClean="0"/>
              <a:t>Assim, </a:t>
            </a:r>
            <a:r>
              <a:rPr lang="pt-BR" dirty="0" smtClean="0">
                <a:solidFill>
                  <a:srgbClr val="FF0000"/>
                </a:solidFill>
              </a:rPr>
              <a:t>no momento da realização da avaliação ao valor justo, deve-se incluir esse valor como “outras receitas</a:t>
            </a:r>
            <a:r>
              <a:rPr lang="pt-BR" dirty="0" smtClean="0"/>
              <a:t>” na DVA, bem como se reconhecem os respectivos tributos na linha própria de impostos, taxas e contribuições.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971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59083" y="3789040"/>
            <a:ext cx="2304256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ATIVO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323528" y="2420888"/>
            <a:ext cx="2304256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smtClean="0">
                <a:solidFill>
                  <a:schemeClr val="tx1"/>
                </a:solidFill>
              </a:rPr>
              <a:t>AVALIADO AO VALOR JUSTO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2915816" y="4149080"/>
            <a:ext cx="428699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3635896" y="3780720"/>
            <a:ext cx="201622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DEPRECIADO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2915816" y="2789248"/>
            <a:ext cx="428699" cy="6480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635896" y="2420888"/>
            <a:ext cx="2016224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LUCROS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4" name="Seta para a direita 13"/>
          <p:cNvSpPr/>
          <p:nvPr/>
        </p:nvSpPr>
        <p:spPr>
          <a:xfrm>
            <a:off x="5796136" y="4149080"/>
            <a:ext cx="428699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6516216" y="3780720"/>
            <a:ext cx="223224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DEPRECIAÇÃO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6" name="Seta para a direita 15"/>
          <p:cNvSpPr/>
          <p:nvPr/>
        </p:nvSpPr>
        <p:spPr>
          <a:xfrm>
            <a:off x="5796136" y="2789248"/>
            <a:ext cx="428699" cy="6480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6516216" y="2420888"/>
            <a:ext cx="2232248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OUTRAS RECEITAS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303639" y="620688"/>
            <a:ext cx="372351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3200" b="1" dirty="0" smtClean="0">
                <a:ln/>
                <a:solidFill>
                  <a:schemeClr val="accent3"/>
                </a:solidFill>
              </a:rPr>
              <a:t>No balanço Patrimonial</a:t>
            </a:r>
            <a:endParaRPr lang="pt-BR" sz="3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5529009" y="620688"/>
            <a:ext cx="372351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3200" b="1" dirty="0" smtClean="0">
                <a:ln/>
                <a:solidFill>
                  <a:schemeClr val="accent3"/>
                </a:solidFill>
              </a:rPr>
              <a:t>Na DVA</a:t>
            </a:r>
            <a:endParaRPr lang="pt-BR" sz="3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4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  <p:bldP spid="16" grpId="0" animBg="1"/>
      <p:bldP spid="17" grpId="0" animBg="1"/>
      <p:bldP spid="18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sz="3200" b="1" dirty="0"/>
              <a:t>Ajustes de exercícios </a:t>
            </a:r>
            <a:r>
              <a:rPr lang="pt-BR" sz="3200" b="1" dirty="0" smtClean="0"/>
              <a:t>anteriores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2083640"/>
            <a:ext cx="7467600" cy="4873752"/>
          </a:xfrm>
        </p:spPr>
        <p:txBody>
          <a:bodyPr/>
          <a:lstStyle/>
          <a:p>
            <a:r>
              <a:rPr lang="pt-BR" dirty="0" smtClean="0"/>
              <a:t>Os ajustes de exercícios anteriores, devem ser  adaptados na demonstração  de valor adicionado relativa ao período mais antigo apresentado para fins de comparação.</a:t>
            </a:r>
          </a:p>
          <a:p>
            <a:endParaRPr lang="pt-BR" dirty="0"/>
          </a:p>
          <a:p>
            <a:r>
              <a:rPr lang="pt-BR" dirty="0" smtClean="0"/>
              <a:t>Desta forma, estes ajustes não entram na DVA que sendo elaborada no presente exercício.</a:t>
            </a:r>
          </a:p>
        </p:txBody>
      </p:sp>
    </p:spTree>
    <p:extLst>
      <p:ext uri="{BB962C8B-B14F-4D97-AF65-F5344CB8AC3E}">
        <p14:creationId xmlns:p14="http://schemas.microsoft.com/office/powerpoint/2010/main" val="11945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sz="3200" b="1" dirty="0"/>
              <a:t>Ativos construídos pela empresa para uso </a:t>
            </a:r>
            <a:r>
              <a:rPr lang="pt-BR" sz="3200" b="1" dirty="0" smtClean="0"/>
              <a:t>próprio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1867616"/>
            <a:ext cx="7467600" cy="4873752"/>
          </a:xfrm>
        </p:spPr>
        <p:txBody>
          <a:bodyPr>
            <a:normAutofit/>
          </a:bodyPr>
          <a:lstStyle/>
          <a:p>
            <a:r>
              <a:rPr lang="pt-BR" dirty="0" smtClean="0"/>
              <a:t>Para elaboração da DVA, essa construção equivale a produção vendida para a própria empresa, e por isso seu valor contábil integral precisa ser considerado como receita.</a:t>
            </a:r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A mão-de-obra própria alocada é considerada como distribuição dessa riqueza criada</a:t>
            </a:r>
            <a:r>
              <a:rPr lang="pt-BR" dirty="0" smtClean="0"/>
              <a:t>, e eventuais juros ativados e tributos também recebem esse mesmo tratamento. 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Os gastos com serviços de terceiros e materiais são apropriados como insumos. 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36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sz="3200" dirty="0"/>
              <a:t>Distribuição de lucros relativos a exercícios anteriores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23528" y="1723600"/>
            <a:ext cx="7931224" cy="4873752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A entidade é livre, dentro dos limites legais, para distribuir seus lucros acumulados, sejam eles oriundos do próprio exercício ou de exercícios anteriores. 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Porém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os dividendos que compõem a riqueza distribuída pela entidade devem restringir-se exclusivamente à parcela relativa aos resultados do próprio período. </a:t>
            </a:r>
          </a:p>
          <a:p>
            <a:endParaRPr lang="pt-BR" dirty="0" smtClean="0"/>
          </a:p>
          <a:p>
            <a:r>
              <a:rPr lang="pt-BR" dirty="0" smtClean="0"/>
              <a:t>Dividendos distribuídos relativos a lucros de períodos anteriores não são considerados, pois já figuraram como lucros retidos naqueles respectivos períodos.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899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EXERCÍCIOS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48227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Admitamos as seguintes informações da Cia Alfa referentes ao exercício social findo em 31/12/20X1: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816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DEFINIÇÕES DOS TERMOS CONSTITUTIVOS DA </a:t>
            </a:r>
            <a:r>
              <a:rPr lang="pt-BR" sz="3200" dirty="0" smtClean="0"/>
              <a:t>DVA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867616"/>
            <a:ext cx="8003232" cy="4873752"/>
          </a:xfrm>
        </p:spPr>
        <p:txBody>
          <a:bodyPr>
            <a:no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Valor </a:t>
            </a:r>
            <a:r>
              <a:rPr lang="pt-BR" dirty="0" smtClean="0">
                <a:solidFill>
                  <a:srgbClr val="FF0000"/>
                </a:solidFill>
              </a:rPr>
              <a:t>adicionado: </a:t>
            </a:r>
            <a:r>
              <a:rPr lang="pt-BR" dirty="0" smtClean="0"/>
              <a:t>representa a riqueza criada pela empresa, medida pela diferença entre o valor das vendas e os insumos adquiridos de terceiros.</a:t>
            </a:r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 smtClean="0">
                <a:solidFill>
                  <a:srgbClr val="FF0000"/>
                </a:solidFill>
              </a:rPr>
              <a:t>Receita de venda de mercadorias, produtos e </a:t>
            </a:r>
            <a:r>
              <a:rPr lang="pt-BR" dirty="0">
                <a:solidFill>
                  <a:srgbClr val="FF0000"/>
                </a:solidFill>
              </a:rPr>
              <a:t>serviços: </a:t>
            </a:r>
            <a:r>
              <a:rPr lang="pt-BR" dirty="0"/>
              <a:t>representa os valores </a:t>
            </a:r>
            <a:r>
              <a:rPr lang="pt-BR" dirty="0" smtClean="0"/>
              <a:t>reconhecidos </a:t>
            </a:r>
            <a:r>
              <a:rPr lang="pt-BR" dirty="0"/>
              <a:t>na contabilidade </a:t>
            </a:r>
            <a:r>
              <a:rPr lang="pt-BR" dirty="0" smtClean="0"/>
              <a:t>pelo </a:t>
            </a:r>
            <a:r>
              <a:rPr lang="pt-BR" dirty="0"/>
              <a:t>regime de competência e incluídos </a:t>
            </a:r>
            <a:r>
              <a:rPr lang="pt-BR" dirty="0" smtClean="0"/>
              <a:t>na </a:t>
            </a:r>
            <a:r>
              <a:rPr lang="pt-BR" dirty="0"/>
              <a:t>demonstração do resultado do período. </a:t>
            </a:r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3877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755576" y="332656"/>
          <a:ext cx="7467600" cy="620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3410"/>
                <a:gridCol w="2062095"/>
                <a:gridCol w="206209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Receira</a:t>
                      </a:r>
                      <a:r>
                        <a:rPr lang="pt-BR" dirty="0" smtClean="0"/>
                        <a:t> bruta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ICMS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(15.000)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</a:t>
                      </a:r>
                      <a:r>
                        <a:rPr lang="pt-BR" baseline="0" dirty="0" smtClean="0"/>
                        <a:t> PIS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(650)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COFINS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(2.000)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= Receita Líquida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82.350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CMV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(17.240)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= Lucro Bruto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65.110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</a:t>
                      </a:r>
                      <a:r>
                        <a:rPr lang="pt-BR" baseline="0" dirty="0" smtClean="0"/>
                        <a:t> Despesas Vendas e Administrativas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dirty="0" smtClean="0"/>
                        <a:t>(-) Materiais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(2.410)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dirty="0" smtClean="0"/>
                        <a:t>(-) Serviço de terceiros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(3.140)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dirty="0" smtClean="0"/>
                        <a:t>(-) Salários</a:t>
                      </a:r>
                      <a:r>
                        <a:rPr lang="pt-BR" baseline="0" dirty="0" smtClean="0"/>
                        <a:t> e encargos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(11.560)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(17.110)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(-) Despesas financeiras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(9.400)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LAIR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38.600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(-) IR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(9.650)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(-) CSLL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(3.088)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Lucro Líquido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25.862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85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sobre o PL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57200" y="1945640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Saldo inicial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65.000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(+)</a:t>
                      </a:r>
                      <a:r>
                        <a:rPr lang="pt-BR" baseline="0" dirty="0" smtClean="0"/>
                        <a:t> Lucros do exercício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25.862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Dividendos declarados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(6.142)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Saldo Final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84.720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6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Geradores do valor adicionado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Receita Bruta</a:t>
                      </a:r>
                      <a:r>
                        <a:rPr lang="pt-BR" baseline="0" dirty="0" smtClean="0"/>
                        <a:t> de Vendas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CMV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(20.440)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Serviços de terceiros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(3.140)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</a:t>
                      </a:r>
                      <a:r>
                        <a:rPr lang="pt-BR" baseline="0" dirty="0" smtClean="0"/>
                        <a:t> Materiais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(2.410)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74.010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27584" y="4149080"/>
            <a:ext cx="426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 CMV foi calculado da seguinte forma: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552" y="4869160"/>
          <a:ext cx="6096000" cy="138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computado</a:t>
                      </a:r>
                      <a:r>
                        <a:rPr lang="pt-BR" baseline="0" dirty="0" smtClean="0"/>
                        <a:t> na DRE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17.240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(+) Crédito</a:t>
                      </a:r>
                      <a:r>
                        <a:rPr lang="pt-BR" baseline="0" dirty="0" smtClean="0"/>
                        <a:t> dos impostos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3.200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20.440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22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57200" y="620688"/>
          <a:ext cx="746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808"/>
                <a:gridCol w="328079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Distribuição do Valor Adicionado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Empregados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11.560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Financiadores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9.400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Governo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27.188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Dividendos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6.142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74.010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95536" y="3429000"/>
            <a:ext cx="6391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 parcela distribuída ao governo foi fixada da seguinte forma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552" y="3861048"/>
          <a:ext cx="6096000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computado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ICMS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650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COFINS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9.650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CSLL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3.088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Créditos</a:t>
                      </a:r>
                      <a:r>
                        <a:rPr lang="pt-BR" baseline="0" dirty="0" smtClean="0"/>
                        <a:t> assumidos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(3.200)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27.188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73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Suponhamos agora que Alfa apurou um prejuízo líquido no exercício: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239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755576" y="332656"/>
          <a:ext cx="7467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3410"/>
                <a:gridCol w="2062095"/>
                <a:gridCol w="206209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Receira</a:t>
                      </a:r>
                      <a:r>
                        <a:rPr lang="pt-BR" dirty="0" smtClean="0"/>
                        <a:t> bruta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200.000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ICMS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(30.000)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</a:t>
                      </a:r>
                      <a:r>
                        <a:rPr lang="pt-BR" baseline="0" dirty="0" smtClean="0"/>
                        <a:t> PIS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(1.300)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COFINS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(4.000)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= Receita Líquida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164.700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CMV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(44.000)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= Lucro Bruto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120.700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</a:t>
                      </a:r>
                      <a:r>
                        <a:rPr lang="pt-BR" baseline="0" dirty="0" smtClean="0"/>
                        <a:t> Despesas Vendas e Administrativas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dirty="0" smtClean="0"/>
                        <a:t>(-) Materiais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(7.240)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dirty="0" smtClean="0"/>
                        <a:t>(-) Serviço de terceiros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(15.110)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dirty="0" smtClean="0"/>
                        <a:t>(-) Salários</a:t>
                      </a:r>
                      <a:r>
                        <a:rPr lang="pt-BR" baseline="0" dirty="0" smtClean="0"/>
                        <a:t> e encargos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(37.147)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(59.497)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(-) Despesas financeiras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(87.203)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t-BR" dirty="0" smtClean="0"/>
                        <a:t>Prejuízo Líquido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(26.000)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42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Geradores do valor adicionado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Receita Bruta</a:t>
                      </a:r>
                      <a:r>
                        <a:rPr lang="pt-BR" baseline="0" dirty="0" smtClean="0"/>
                        <a:t> de Vendas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CMV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(45.200)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Serviços de terceiros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(15.110)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</a:t>
                      </a:r>
                      <a:r>
                        <a:rPr lang="pt-BR" baseline="0" dirty="0" smtClean="0"/>
                        <a:t> Materiais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(7.240)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132.147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27584" y="4149080"/>
            <a:ext cx="426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 CMV foi calculado da seguinte forma: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552" y="4869160"/>
          <a:ext cx="6096000" cy="138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computado</a:t>
                      </a:r>
                      <a:r>
                        <a:rPr lang="pt-BR" baseline="0" dirty="0" smtClean="0"/>
                        <a:t> na DRE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44.000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(+) Crédito</a:t>
                      </a:r>
                      <a:r>
                        <a:rPr lang="pt-BR" baseline="0" dirty="0" smtClean="0"/>
                        <a:t> dos impostos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1.200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45.200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12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57200" y="620688"/>
          <a:ext cx="746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808"/>
                <a:gridCol w="328079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Distribuição do Valor Adicionado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Empregados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37.147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Financiadores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87.203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Governo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34.100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Prejuízo Líquido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(26.000)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132.450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95536" y="3429000"/>
            <a:ext cx="6391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 parcela distribuída ao governo foi fixada da seguinte forma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552" y="4005064"/>
          <a:ext cx="60960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computado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ICMS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1.300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COFINS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Créditos</a:t>
                      </a:r>
                      <a:r>
                        <a:rPr lang="pt-BR" baseline="0" dirty="0" smtClean="0"/>
                        <a:t> assumidos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(1.200)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34.100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61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7467600" cy="1728192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Outras receitas: </a:t>
            </a:r>
            <a:r>
              <a:rPr lang="pt-BR" dirty="0"/>
              <a:t>representam os valores que sejam oriundos, principalmente, de baixas por alienação de ativos não-circulantes,</a:t>
            </a:r>
          </a:p>
          <a:p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611560" y="2348880"/>
            <a:ext cx="7560840" cy="34563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Diferentemente dos critérios contábeis, também incluem valores que não transitam pela demonstração do resultado, como, por exemplo, aqueles relativos à construção de ativos para uso próprio da entidade e aos juros pagos ou creditados que tenham sido incorporados aos valores dos ativos de longo prazo (normalmente, imobilizados). 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5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031836" cy="5688632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Insumo adquirido de terceiros: </a:t>
            </a:r>
            <a:r>
              <a:rPr lang="pt-BR" sz="2800" dirty="0" smtClean="0"/>
              <a:t>representa os valores relativos a:</a:t>
            </a:r>
          </a:p>
          <a:p>
            <a:endParaRPr lang="pt-BR" sz="2800" dirty="0" smtClean="0"/>
          </a:p>
          <a:p>
            <a:pPr lvl="1"/>
            <a:r>
              <a:rPr lang="pt-BR" sz="2500" dirty="0" smtClean="0"/>
              <a:t>aquisições de matérias-primas, </a:t>
            </a:r>
          </a:p>
          <a:p>
            <a:pPr lvl="1"/>
            <a:r>
              <a:rPr lang="pt-BR" sz="2500" dirty="0" smtClean="0"/>
              <a:t>mercadorias, </a:t>
            </a:r>
          </a:p>
          <a:p>
            <a:pPr lvl="1"/>
            <a:r>
              <a:rPr lang="pt-BR" sz="2500" dirty="0" smtClean="0"/>
              <a:t>materiais, </a:t>
            </a:r>
          </a:p>
          <a:p>
            <a:pPr lvl="1"/>
            <a:r>
              <a:rPr lang="pt-BR" sz="2500" dirty="0" smtClean="0"/>
              <a:t>energia, </a:t>
            </a:r>
          </a:p>
          <a:p>
            <a:pPr lvl="1"/>
            <a:r>
              <a:rPr lang="pt-BR" sz="2500" dirty="0" smtClean="0"/>
              <a:t>serviços, etc. que tenham sido transformados em despesas do período. </a:t>
            </a:r>
            <a:endParaRPr lang="pt-BR" sz="2500" dirty="0"/>
          </a:p>
          <a:p>
            <a:pPr marL="365760" lvl="1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700" dirty="0" smtClean="0">
                <a:solidFill>
                  <a:srgbClr val="0070C0"/>
                </a:solidFill>
              </a:rPr>
              <a:t>Enquanto </a:t>
            </a:r>
            <a:r>
              <a:rPr lang="pt-BR" sz="2700" dirty="0">
                <a:solidFill>
                  <a:srgbClr val="0070C0"/>
                </a:solidFill>
              </a:rPr>
              <a:t>permanecerem nos estoques, não compõem a formação da riqueza criada e distribuída</a:t>
            </a:r>
            <a:r>
              <a:rPr lang="pt-BR" sz="2700" dirty="0"/>
              <a:t>.</a:t>
            </a:r>
          </a:p>
          <a:p>
            <a:pPr lvl="1"/>
            <a:endParaRPr lang="pt-BR" sz="2500" dirty="0" smtClean="0"/>
          </a:p>
        </p:txBody>
      </p:sp>
    </p:spTree>
    <p:extLst>
      <p:ext uri="{BB962C8B-B14F-4D97-AF65-F5344CB8AC3E}">
        <p14:creationId xmlns:p14="http://schemas.microsoft.com/office/powerpoint/2010/main" val="105337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031836" cy="5688632"/>
          </a:xfrm>
        </p:spPr>
        <p:txBody>
          <a:bodyPr>
            <a:noAutofit/>
          </a:bodyPr>
          <a:lstStyle/>
          <a:p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Depreciação, amortização e </a:t>
            </a:r>
            <a:r>
              <a:rPr lang="pt-BR" dirty="0">
                <a:solidFill>
                  <a:srgbClr val="FF0000"/>
                </a:solidFill>
              </a:rPr>
              <a:t>exaustão</a:t>
            </a:r>
            <a:r>
              <a:rPr lang="pt-BR" dirty="0"/>
              <a:t>: representam os valores reconhecidos no </a:t>
            </a:r>
            <a:r>
              <a:rPr lang="pt-BR" dirty="0" smtClean="0"/>
              <a:t>período </a:t>
            </a:r>
            <a:r>
              <a:rPr lang="pt-BR" dirty="0"/>
              <a:t>e normalmente utilizados para conciliação entre o fluxo de caixa das </a:t>
            </a:r>
            <a:r>
              <a:rPr lang="pt-BR" dirty="0" smtClean="0"/>
              <a:t>atividades </a:t>
            </a:r>
            <a:r>
              <a:rPr lang="pt-BR" dirty="0"/>
              <a:t>operacionais e o resultado líquido do exercício.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>
                <a:solidFill>
                  <a:srgbClr val="FF0000"/>
                </a:solidFill>
              </a:rPr>
              <a:t>Valor adicionado recebido em </a:t>
            </a:r>
            <a:r>
              <a:rPr lang="pt-BR" dirty="0" smtClean="0">
                <a:solidFill>
                  <a:srgbClr val="FF0000"/>
                </a:solidFill>
              </a:rPr>
              <a:t>transferência: </a:t>
            </a:r>
            <a:r>
              <a:rPr lang="pt-BR" dirty="0"/>
              <a:t>representa a riqueza que não tenha </a:t>
            </a:r>
            <a:r>
              <a:rPr lang="pt-BR" dirty="0" smtClean="0"/>
              <a:t>sido </a:t>
            </a:r>
            <a:r>
              <a:rPr lang="pt-BR" dirty="0"/>
              <a:t>criada pela própria entidade, e sim por terceiros, e que a ela é transferida, como por exemplo receitas financeiras, de equivalência patrimonial, </a:t>
            </a:r>
            <a:r>
              <a:rPr lang="pt-BR" dirty="0" err="1" smtClean="0"/>
              <a:t>dividendos,aluguel</a:t>
            </a:r>
            <a:r>
              <a:rPr lang="pt-BR" dirty="0" smtClean="0"/>
              <a:t>, </a:t>
            </a:r>
            <a:r>
              <a:rPr lang="pt-BR" dirty="0"/>
              <a:t>etc. Precisa ficar destacado, inclusive para evitar </a:t>
            </a:r>
            <a:r>
              <a:rPr lang="pt-BR" dirty="0" smtClean="0"/>
              <a:t>dupla-contagem em </a:t>
            </a:r>
            <a:r>
              <a:rPr lang="pt-BR" dirty="0"/>
              <a:t>certas agregações. 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469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r>
              <a:rPr lang="pt-BR" sz="3200" dirty="0"/>
              <a:t>CARACTERÍSTICAS DAS INFORMAÇÕES DA </a:t>
            </a:r>
            <a:r>
              <a:rPr lang="pt-BR" sz="3200" dirty="0" smtClean="0"/>
              <a:t>DVA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1867616"/>
            <a:ext cx="7467600" cy="4873752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A DVA está fundamentada em conceitos macroeconômicos, buscando apresentar, eliminados os valores que representam dupla-contagem, a parcela de contribuição que a entidade tem na formação do Produto Interno Bruto (PIB). 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Essa demonstração apresenta o quanto a entidade agrega de valor aos insumos adquiridos de terceiros e que são vendidos ou consumidos durante determinado período.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666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Para os investidores e outros usuários, essa demonstração proporciona o conhecimento de informações de natureza econômica e social e oferece a possibilidade de melhor avaliação das atividades da entidade dentro da sociedade na qual está inserida. 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A decisão de recebimento por uma comunidade (Município, Estado e a própria Federação) de investimento pode ter nessa demonstração um instrumento de extrema utilidade e com informações que, por exemplo, a demonstração de resultados por si só não é capaz de oferecer.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334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O QUE VEM A SER A GERAÇÃO DE RIQUEZA</a:t>
            </a:r>
            <a:r>
              <a:rPr lang="pt-BR" sz="3200" dirty="0" smtClean="0"/>
              <a:t>?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2083640"/>
            <a:ext cx="7467600" cy="4873752"/>
          </a:xfrm>
        </p:spPr>
        <p:txBody>
          <a:bodyPr>
            <a:normAutofit/>
          </a:bodyPr>
          <a:lstStyle/>
          <a:p>
            <a:r>
              <a:rPr lang="pt-BR" dirty="0" smtClean="0"/>
              <a:t>A DVA, em sua primeira parte, deve apresentar de forma detalhada a riqueza criada pela entidade. </a:t>
            </a:r>
          </a:p>
          <a:p>
            <a:endParaRPr lang="pt-BR" dirty="0" smtClean="0"/>
          </a:p>
          <a:p>
            <a:r>
              <a:rPr lang="pt-BR" dirty="0" smtClean="0"/>
              <a:t>Os principais componentes da riqueza criada estão apresentados a seguir nos seguintes itens: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347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179</TotalTime>
  <Words>1886</Words>
  <Application>Microsoft Office PowerPoint</Application>
  <PresentationFormat>Apresentação na tela (4:3)</PresentationFormat>
  <Paragraphs>316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1" baseType="lpstr">
      <vt:lpstr>Century Schoolbook</vt:lpstr>
      <vt:lpstr>Wingdings</vt:lpstr>
      <vt:lpstr>Wingdings 2</vt:lpstr>
      <vt:lpstr>Balcão Envidraçado</vt:lpstr>
      <vt:lpstr>Apresentação do PowerPoint</vt:lpstr>
      <vt:lpstr>Alcance e Apresentação da DVA </vt:lpstr>
      <vt:lpstr>DEFINIÇÕES DOS TERMOS CONSTITUTIVOS DA DVA</vt:lpstr>
      <vt:lpstr>Apresentação do PowerPoint</vt:lpstr>
      <vt:lpstr>Apresentação do PowerPoint</vt:lpstr>
      <vt:lpstr>Apresentação do PowerPoint</vt:lpstr>
      <vt:lpstr>CARACTERÍSTICAS DAS INFORMAÇÕES DA DVA</vt:lpstr>
      <vt:lpstr>Apresentação do PowerPoint</vt:lpstr>
      <vt:lpstr>O QUE VEM A SER A GERAÇÃO DE RIQUEZA?</vt:lpstr>
      <vt:lpstr>COMPONENTES DA RIQUEZA</vt:lpstr>
      <vt:lpstr>Apresentação do PowerPoint</vt:lpstr>
      <vt:lpstr>Receita</vt:lpstr>
      <vt:lpstr>Insumos adquiridos de terceiros </vt:lpstr>
      <vt:lpstr>Valor adicionado recebido em transferência</vt:lpstr>
      <vt:lpstr>DISTRIBUIÇÃO DA RIQUEZA</vt:lpstr>
      <vt:lpstr>Apresentação do PowerPoint</vt:lpstr>
      <vt:lpstr>Pessoal </vt:lpstr>
      <vt:lpstr>Impostos, taxas e contribuições </vt:lpstr>
      <vt:lpstr>Remuneração de capitais de terceiros</vt:lpstr>
      <vt:lpstr>Remuneração de capitais próprios</vt:lpstr>
      <vt:lpstr>Lucros retidos e prejuízos do exercício</vt:lpstr>
      <vt:lpstr>CASOS ESPECIAIS</vt:lpstr>
      <vt:lpstr>Depreciação de itens avaliados ao valor justo (fair value) </vt:lpstr>
      <vt:lpstr>Apresentação do PowerPoint</vt:lpstr>
      <vt:lpstr>Ajustes de exercícios anteriores</vt:lpstr>
      <vt:lpstr>Ativos construídos pela empresa para uso próprio</vt:lpstr>
      <vt:lpstr>Distribuição de lucros relativos a exercícios anteriores</vt:lpstr>
      <vt:lpstr>EXERCÍCIOS</vt:lpstr>
      <vt:lpstr>Exercício</vt:lpstr>
      <vt:lpstr>Apresentação do PowerPoint</vt:lpstr>
      <vt:lpstr>Informações sobre o PL</vt:lpstr>
      <vt:lpstr>Geradores do valor adicionado</vt:lpstr>
      <vt:lpstr>Apresentação do PowerPoint</vt:lpstr>
      <vt:lpstr>Exemplo 2</vt:lpstr>
      <vt:lpstr>Apresentação do PowerPoint</vt:lpstr>
      <vt:lpstr>Geradores do valor adicionado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UMBELINA LAGIOIA</dc:creator>
  <cp:lastModifiedBy>Umbelina Lagioia</cp:lastModifiedBy>
  <cp:revision>32</cp:revision>
  <dcterms:created xsi:type="dcterms:W3CDTF">2010-12-13T14:33:38Z</dcterms:created>
  <dcterms:modified xsi:type="dcterms:W3CDTF">2013-03-04T20:35:04Z</dcterms:modified>
</cp:coreProperties>
</file>